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theme/themeOverride12.xml" ContentType="application/vnd.openxmlformats-officedocument.themeOverride+xml"/>
  <Override PartName="/ppt/slides/slide36.xml" ContentType="application/vnd.openxmlformats-officedocument.presentationml.slid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heme/themeOverride39.xml" ContentType="application/vnd.openxmlformats-officedocument.themeOverride+xml"/>
  <Override PartName="/ppt/theme/themeOverride57.xml" ContentType="application/vnd.openxmlformats-officedocument.themeOverride+xml"/>
  <Override PartName="/docProps/custom.xml" ContentType="application/vnd.openxmlformats-officedocument.custom-properties+xml"/>
  <Override PartName="/ppt/notesSlides/notesSlide12.xml" ContentType="application/vnd.openxmlformats-officedocument.presentationml.notesSlide+xml"/>
  <Override PartName="/ppt/theme/themeOverride17.xml" ContentType="application/vnd.openxmlformats-officedocument.themeOverride+xml"/>
  <Override PartName="/ppt/theme/themeOverride28.xml" ContentType="application/vnd.openxmlformats-officedocument.themeOverride+xml"/>
  <Override PartName="/ppt/theme/themeOverride46.xml" ContentType="application/vnd.openxmlformats-officedocument.themeOverride+xml"/>
  <Override PartName="/ppt/theme/themeOverride64.xml" ContentType="application/vnd.openxmlformats-officedocument.themeOverride+xml"/>
  <Override PartName="/ppt/notesSlides/notesSlide7.xml" ContentType="application/vnd.openxmlformats-officedocument.presentationml.notesSlide+xml"/>
  <Override PartName="/ppt/theme/themeOverride24.xml" ContentType="application/vnd.openxmlformats-officedocument.themeOverride+xml"/>
  <Override PartName="/ppt/theme/themeOverride35.xml" ContentType="application/vnd.openxmlformats-officedocument.themeOverride+xml"/>
  <Override PartName="/ppt/theme/themeOverride53.xml" ContentType="application/vnd.openxmlformats-officedocument.themeOverr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Override13.xml" ContentType="application/vnd.openxmlformats-officedocument.themeOverride+xml"/>
  <Override PartName="/ppt/theme/themeOverride42.xml" ContentType="application/vnd.openxmlformats-officedocument.themeOverride+xml"/>
  <Override PartName="/ppt/theme/themeOverride60.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Default Extension="png" ContentType="image/png"/>
  <Override PartName="/ppt/theme/themeOverride20.xml" ContentType="application/vnd.openxmlformats-officedocument.themeOverride+xml"/>
  <Override PartName="/ppt/theme/themeOverride31.xml" ContentType="application/vnd.openxmlformats-officedocument.themeOverr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theme/themeOverride6.xml" ContentType="application/vnd.openxmlformats-officedocument.themeOverr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theme/themeOverride29.xml" ContentType="application/vnd.openxmlformats-officedocument.themeOverride+xml"/>
  <Override PartName="/ppt/theme/themeOverride47.xml" ContentType="application/vnd.openxmlformats-officedocument.themeOverride+xml"/>
  <Override PartName="/ppt/theme/themeOverride58.xml" ContentType="application/vnd.openxmlformats-officedocument.themeOverr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heme/themeOverride18.xml" ContentType="application/vnd.openxmlformats-officedocument.themeOverride+xml"/>
  <Override PartName="/ppt/theme/themeOverride36.xml" ContentType="application/vnd.openxmlformats-officedocument.themeOverride+xml"/>
  <Override PartName="/ppt/theme/themeOverride65.xml" ContentType="application/vnd.openxmlformats-officedocument.themeOverride+xml"/>
  <Override PartName="/ppt/theme/themeOverride25.xml" ContentType="application/vnd.openxmlformats-officedocument.themeOverride+xml"/>
  <Override PartName="/ppt/theme/themeOverride43.xml" ContentType="application/vnd.openxmlformats-officedocument.themeOverride+xml"/>
  <Override PartName="/ppt/theme/themeOverride54.xml" ContentType="application/vnd.openxmlformats-officedocument.themeOverride+xml"/>
  <Override PartName="/ppt/slides/slide49.xml" ContentType="application/vnd.openxmlformats-officedocument.presentationml.slide+xml"/>
  <Override PartName="/ppt/notesSlides/notesSlide4.xml" ContentType="application/vnd.openxmlformats-officedocument.presentationml.notesSlide+xml"/>
  <Override PartName="/ppt/theme/themeOverride14.xml" ContentType="application/vnd.openxmlformats-officedocument.themeOverride+xml"/>
  <Override PartName="/ppt/theme/themeOverride32.xml" ContentType="application/vnd.openxmlformats-officedocument.themeOverride+xml"/>
  <Override PartName="/ppt/theme/themeOverride61.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Override7.xml" ContentType="application/vnd.openxmlformats-officedocument.themeOverride+xml"/>
  <Override PartName="/ppt/theme/themeOverride21.xml" ContentType="application/vnd.openxmlformats-officedocument.themeOverride+xml"/>
  <Override PartName="/ppt/theme/themeOverride50.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theme/themeOverride3.xml" ContentType="application/vnd.openxmlformats-officedocument.themeOverr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theme/themeOverride59.xml" ContentType="application/vnd.openxmlformats-officedocument.themeOverr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heme/themeOverride19.xml" ContentType="application/vnd.openxmlformats-officedocument.themeOverride+xml"/>
  <Override PartName="/ppt/theme/themeOverride48.xml" ContentType="application/vnd.openxmlformats-officedocument.themeOverride+xml"/>
  <Override PartName="/ppt/theme/themeOverride66.xml" ContentType="application/vnd.openxmlformats-officedocument.themeOverride+xml"/>
  <Override PartName="/ppt/notesSlides/notesSlide9.xml" ContentType="application/vnd.openxmlformats-officedocument.presentationml.notesSlide+xml"/>
  <Override PartName="/ppt/theme/themeOverride37.xml" ContentType="application/vnd.openxmlformats-officedocument.themeOverride+xml"/>
  <Override PartName="/ppt/theme/themeOverride55.xml" ContentType="application/vnd.openxmlformats-officedocument.themeOverride+xml"/>
  <Override PartName="/ppt/notesSlides/notesSlide10.xml" ContentType="application/vnd.openxmlformats-officedocument.presentationml.notesSlide+xml"/>
  <Override PartName="/ppt/theme/themeOverride15.xml" ContentType="application/vnd.openxmlformats-officedocument.themeOverride+xml"/>
  <Override PartName="/ppt/theme/themeOverride26.xml" ContentType="application/vnd.openxmlformats-officedocument.themeOverride+xml"/>
  <Override PartName="/ppt/theme/themeOverride44.xml" ContentType="application/vnd.openxmlformats-officedocument.themeOverride+xml"/>
  <Override PartName="/ppt/theme/themeOverride62.xml" ContentType="application/vnd.openxmlformats-officedocument.themeOverr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heme/themeOverride22.xml" ContentType="application/vnd.openxmlformats-officedocument.themeOverride+xml"/>
  <Override PartName="/ppt/theme/themeOverride33.xml" ContentType="application/vnd.openxmlformats-officedocument.themeOverride+xml"/>
  <Override PartName="/ppt/theme/themeOverride51.xml" ContentType="application/vnd.openxmlformats-officedocument.themeOverr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theme/themeOverride8.xml" ContentType="application/vnd.openxmlformats-officedocument.themeOverride+xml"/>
  <Override PartName="/ppt/theme/themeOverride11.xml" ContentType="application/vnd.openxmlformats-officedocument.themeOverride+xml"/>
  <Override PartName="/ppt/theme/themeOverride40.xml" ContentType="application/vnd.openxmlformats-officedocument.themeOverr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theme/themeOverride4.xml" ContentType="application/vnd.openxmlformats-officedocument.themeOverr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heme/themeOverride38.xml" ContentType="application/vnd.openxmlformats-officedocument.themeOverride+xml"/>
  <Override PartName="/ppt/theme/themeOverride49.xml" ContentType="application/vnd.openxmlformats-officedocument.themeOverride+xml"/>
  <Override PartName="/ppt/theme/themeOverride67.xml" ContentType="application/vnd.openxmlformats-officedocument.themeOverride+xml"/>
  <Override PartName="/ppt/notesSlides/notesSlide11.xml" ContentType="application/vnd.openxmlformats-officedocument.presentationml.notesSlide+xml"/>
  <Override PartName="/ppt/theme/themeOverride27.xml" ContentType="application/vnd.openxmlformats-officedocument.themeOverride+xml"/>
  <Override PartName="/ppt/theme/themeOverride45.xml" ContentType="application/vnd.openxmlformats-officedocument.themeOverride+xml"/>
  <Override PartName="/ppt/theme/themeOverride56.xml" ContentType="application/vnd.openxmlformats-officedocument.themeOverride+xml"/>
  <Override PartName="/ppt/notesSlides/notesSlide6.xml" ContentType="application/vnd.openxmlformats-officedocument.presentationml.notesSlide+xml"/>
  <Override PartName="/ppt/theme/themeOverride16.xml" ContentType="application/vnd.openxmlformats-officedocument.themeOverride+xml"/>
  <Override PartName="/ppt/theme/themeOverride34.xml" ContentType="application/vnd.openxmlformats-officedocument.themeOverride+xml"/>
  <Override PartName="/ppt/theme/themeOverride63.xml" ContentType="application/vnd.openxmlformats-officedocument.themeOverride+xml"/>
  <Override PartName="/ppt/slides/slide8.xml" ContentType="application/vnd.openxmlformats-officedocument.presentationml.slide+xml"/>
  <Override PartName="/ppt/theme/themeOverride9.xml" ContentType="application/vnd.openxmlformats-officedocument.themeOverride+xml"/>
  <Override PartName="/ppt/theme/themeOverride23.xml" ContentType="application/vnd.openxmlformats-officedocument.themeOverride+xml"/>
  <Override PartName="/ppt/theme/themeOverride41.xml" ContentType="application/vnd.openxmlformats-officedocument.themeOverride+xml"/>
  <Override PartName="/ppt/theme/themeOverride52.xml" ContentType="application/vnd.openxmlformats-officedocument.themeOverride+xml"/>
  <Override PartName="/ppt/slides/slide29.xml" ContentType="application/vnd.openxmlformats-officedocument.presentationml.slide+xml"/>
  <Override PartName="/ppt/slideLayouts/slideLayout39.xml" ContentType="application/vnd.openxmlformats-officedocument.presentationml.slideLayout+xml"/>
  <Override PartName="/ppt/theme/themeOverride30.xml" ContentType="application/vnd.openxmlformats-officedocument.themeOverr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slides/slide43.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Layouts/slideLayout42.xml" ContentType="application/vnd.openxmlformats-officedocument.presentationml.slideLayout+xml"/>
  <Override PartName="/ppt/theme/themeOverride68.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 id="2147483651" r:id="rId4"/>
  </p:sldMasterIdLst>
  <p:notesMasterIdLst>
    <p:notesMasterId r:id="rId73"/>
  </p:notesMasterIdLst>
  <p:sldIdLst>
    <p:sldId id="256" r:id="rId5"/>
    <p:sldId id="257" r:id="rId6"/>
    <p:sldId id="258" r:id="rId7"/>
    <p:sldId id="259" r:id="rId8"/>
    <p:sldId id="261" r:id="rId9"/>
    <p:sldId id="262" r:id="rId10"/>
    <p:sldId id="263" r:id="rId11"/>
    <p:sldId id="264" r:id="rId12"/>
    <p:sldId id="265" r:id="rId13"/>
    <p:sldId id="266" r:id="rId14"/>
    <p:sldId id="260" r:id="rId15"/>
    <p:sldId id="268" r:id="rId16"/>
    <p:sldId id="267" r:id="rId17"/>
    <p:sldId id="273" r:id="rId18"/>
    <p:sldId id="271" r:id="rId19"/>
    <p:sldId id="274" r:id="rId20"/>
    <p:sldId id="272" r:id="rId21"/>
    <p:sldId id="275" r:id="rId22"/>
    <p:sldId id="276" r:id="rId23"/>
    <p:sldId id="269" r:id="rId24"/>
    <p:sldId id="292" r:id="rId25"/>
    <p:sldId id="270" r:id="rId26"/>
    <p:sldId id="278" r:id="rId27"/>
    <p:sldId id="279" r:id="rId28"/>
    <p:sldId id="280" r:id="rId29"/>
    <p:sldId id="281" r:id="rId30"/>
    <p:sldId id="282" r:id="rId31"/>
    <p:sldId id="283" r:id="rId32"/>
    <p:sldId id="284" r:id="rId33"/>
    <p:sldId id="285" r:id="rId34"/>
    <p:sldId id="286" r:id="rId35"/>
    <p:sldId id="287" r:id="rId36"/>
    <p:sldId id="300" r:id="rId37"/>
    <p:sldId id="288" r:id="rId38"/>
    <p:sldId id="289" r:id="rId39"/>
    <p:sldId id="290" r:id="rId40"/>
    <p:sldId id="293" r:id="rId41"/>
    <p:sldId id="291" r:id="rId42"/>
    <p:sldId id="294" r:id="rId43"/>
    <p:sldId id="295" r:id="rId44"/>
    <p:sldId id="297" r:id="rId45"/>
    <p:sldId id="298" r:id="rId46"/>
    <p:sldId id="299" r:id="rId47"/>
    <p:sldId id="301" r:id="rId48"/>
    <p:sldId id="307" r:id="rId49"/>
    <p:sldId id="306" r:id="rId50"/>
    <p:sldId id="314" r:id="rId51"/>
    <p:sldId id="313" r:id="rId52"/>
    <p:sldId id="302" r:id="rId53"/>
    <p:sldId id="303" r:id="rId54"/>
    <p:sldId id="304" r:id="rId55"/>
    <p:sldId id="305" r:id="rId56"/>
    <p:sldId id="315" r:id="rId57"/>
    <p:sldId id="310" r:id="rId58"/>
    <p:sldId id="312" r:id="rId59"/>
    <p:sldId id="309" r:id="rId60"/>
    <p:sldId id="308" r:id="rId61"/>
    <p:sldId id="316" r:id="rId62"/>
    <p:sldId id="317" r:id="rId63"/>
    <p:sldId id="318" r:id="rId64"/>
    <p:sldId id="319" r:id="rId65"/>
    <p:sldId id="320" r:id="rId66"/>
    <p:sldId id="321" r:id="rId67"/>
    <p:sldId id="322" r:id="rId68"/>
    <p:sldId id="323" r:id="rId69"/>
    <p:sldId id="324" r:id="rId70"/>
    <p:sldId id="325" r:id="rId71"/>
    <p:sldId id="326" r:id="rId72"/>
  </p:sldIdLst>
  <p:sldSz cx="9144000" cy="6858000" type="screen4x3"/>
  <p:notesSz cx="7772400" cy="10058400"/>
  <p:defaultTextStyle>
    <a:defPPr>
      <a:defRPr lang="en-GB"/>
    </a:defPPr>
    <a:lvl1pPr algn="l" defTabSz="457200" rtl="0" fontAlgn="base">
      <a:spcBef>
        <a:spcPct val="0"/>
      </a:spcBef>
      <a:spcAft>
        <a:spcPct val="0"/>
      </a:spcAft>
      <a:defRPr sz="3200" kern="1200">
        <a:solidFill>
          <a:schemeClr val="tx1"/>
        </a:solidFill>
        <a:latin typeface="Arial" charset="0"/>
        <a:ea typeface="Microsoft YaHei" pitchFamily="34" charset="-122"/>
        <a:cs typeface="Arial" charset="0"/>
      </a:defRPr>
    </a:lvl1pPr>
    <a:lvl2pPr marL="742950" indent="-285750" algn="l" defTabSz="457200" rtl="0" fontAlgn="base">
      <a:spcBef>
        <a:spcPct val="0"/>
      </a:spcBef>
      <a:spcAft>
        <a:spcPct val="0"/>
      </a:spcAft>
      <a:defRPr sz="3200" kern="1200">
        <a:solidFill>
          <a:schemeClr val="tx1"/>
        </a:solidFill>
        <a:latin typeface="Arial" charset="0"/>
        <a:ea typeface="Microsoft YaHei" pitchFamily="34" charset="-122"/>
        <a:cs typeface="Arial" charset="0"/>
      </a:defRPr>
    </a:lvl2pPr>
    <a:lvl3pPr marL="1143000" indent="-228600" algn="l" defTabSz="457200" rtl="0" fontAlgn="base">
      <a:spcBef>
        <a:spcPct val="0"/>
      </a:spcBef>
      <a:spcAft>
        <a:spcPct val="0"/>
      </a:spcAft>
      <a:defRPr sz="3200" kern="1200">
        <a:solidFill>
          <a:schemeClr val="tx1"/>
        </a:solidFill>
        <a:latin typeface="Arial" charset="0"/>
        <a:ea typeface="Microsoft YaHei" pitchFamily="34" charset="-122"/>
        <a:cs typeface="Arial" charset="0"/>
      </a:defRPr>
    </a:lvl3pPr>
    <a:lvl4pPr marL="1600200" indent="-228600" algn="l" defTabSz="457200" rtl="0" fontAlgn="base">
      <a:spcBef>
        <a:spcPct val="0"/>
      </a:spcBef>
      <a:spcAft>
        <a:spcPct val="0"/>
      </a:spcAft>
      <a:defRPr sz="3200" kern="1200">
        <a:solidFill>
          <a:schemeClr val="tx1"/>
        </a:solidFill>
        <a:latin typeface="Arial" charset="0"/>
        <a:ea typeface="Microsoft YaHei" pitchFamily="34" charset="-122"/>
        <a:cs typeface="Arial" charset="0"/>
      </a:defRPr>
    </a:lvl4pPr>
    <a:lvl5pPr marL="2057400" indent="-228600" algn="l" defTabSz="457200" rtl="0" fontAlgn="base">
      <a:spcBef>
        <a:spcPct val="0"/>
      </a:spcBef>
      <a:spcAft>
        <a:spcPct val="0"/>
      </a:spcAft>
      <a:defRPr sz="3200" kern="1200">
        <a:solidFill>
          <a:schemeClr val="tx1"/>
        </a:solidFill>
        <a:latin typeface="Arial" charset="0"/>
        <a:ea typeface="Microsoft YaHei" pitchFamily="34" charset="-122"/>
        <a:cs typeface="Arial" charset="0"/>
      </a:defRPr>
    </a:lvl5pPr>
    <a:lvl6pPr marL="2286000" algn="l" defTabSz="914400" rtl="0" eaLnBrk="1" latinLnBrk="0" hangingPunct="1">
      <a:defRPr sz="3200" kern="1200">
        <a:solidFill>
          <a:schemeClr val="tx1"/>
        </a:solidFill>
        <a:latin typeface="Arial" charset="0"/>
        <a:ea typeface="Microsoft YaHei" pitchFamily="34" charset="-122"/>
        <a:cs typeface="Arial" charset="0"/>
      </a:defRPr>
    </a:lvl6pPr>
    <a:lvl7pPr marL="2743200" algn="l" defTabSz="914400" rtl="0" eaLnBrk="1" latinLnBrk="0" hangingPunct="1">
      <a:defRPr sz="3200" kern="1200">
        <a:solidFill>
          <a:schemeClr val="tx1"/>
        </a:solidFill>
        <a:latin typeface="Arial" charset="0"/>
        <a:ea typeface="Microsoft YaHei" pitchFamily="34" charset="-122"/>
        <a:cs typeface="Arial" charset="0"/>
      </a:defRPr>
    </a:lvl7pPr>
    <a:lvl8pPr marL="3200400" algn="l" defTabSz="914400" rtl="0" eaLnBrk="1" latinLnBrk="0" hangingPunct="1">
      <a:defRPr sz="3200" kern="1200">
        <a:solidFill>
          <a:schemeClr val="tx1"/>
        </a:solidFill>
        <a:latin typeface="Arial" charset="0"/>
        <a:ea typeface="Microsoft YaHei" pitchFamily="34" charset="-122"/>
        <a:cs typeface="Arial" charset="0"/>
      </a:defRPr>
    </a:lvl8pPr>
    <a:lvl9pPr marL="3657600" algn="l" defTabSz="914400" rtl="0" eaLnBrk="1" latinLnBrk="0" hangingPunct="1">
      <a:defRPr sz="3200" kern="1200">
        <a:solidFill>
          <a:schemeClr val="tx1"/>
        </a:solidFill>
        <a:latin typeface="Arial" charset="0"/>
        <a:ea typeface="Microsoft YaHei" pitchFamily="34" charset="-122"/>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00CC00"/>
    <a:srgbClr val="B2B2B2"/>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60"/>
  </p:normalViewPr>
  <p:slideViewPr>
    <p:cSldViewPr>
      <p:cViewPr>
        <p:scale>
          <a:sx n="75" d="100"/>
          <a:sy n="75" d="100"/>
        </p:scale>
        <p:origin x="-252" y="-7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1"/>
          <p:cNvSpPr>
            <a:spLocks noGrp="1" noRot="1" noChangeArrowheads="1"/>
          </p:cNvSpPr>
          <p:nvPr>
            <p:ph type="sldImg"/>
          </p:nvPr>
        </p:nvSpPr>
        <p:spPr bwMode="auto">
          <a:xfrm>
            <a:off x="533400" y="763588"/>
            <a:ext cx="6702425" cy="3770312"/>
          </a:xfrm>
          <a:prstGeom prst="rect">
            <a:avLst/>
          </a:prstGeom>
          <a:noFill/>
          <a:ln w="9525">
            <a:noFill/>
            <a:round/>
            <a:headEnd/>
            <a:tailEnd/>
          </a:ln>
        </p:spPr>
      </p:sp>
      <p:sp>
        <p:nvSpPr>
          <p:cNvPr id="5122" name="Rectangle 2"/>
          <p:cNvSpPr>
            <a:spLocks noGrp="1" noChangeArrowheads="1"/>
          </p:cNvSpPr>
          <p:nvPr>
            <p:ph type="body"/>
          </p:nvPr>
        </p:nvSpPr>
        <p:spPr bwMode="auto">
          <a:xfrm>
            <a:off x="777875" y="4776788"/>
            <a:ext cx="6216650" cy="452437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smtClean="0"/>
          </a:p>
        </p:txBody>
      </p:sp>
      <p:sp>
        <p:nvSpPr>
          <p:cNvPr id="5123" name="Rectangle 3"/>
          <p:cNvSpPr>
            <a:spLocks noGrp="1" noChangeArrowheads="1"/>
          </p:cNvSpPr>
          <p:nvPr>
            <p:ph type="hdr"/>
          </p:nvPr>
        </p:nvSpPr>
        <p:spPr bwMode="auto">
          <a:xfrm>
            <a:off x="0" y="0"/>
            <a:ext cx="3371850" cy="50165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hangingPunct="0">
              <a:lnSpc>
                <a:spcPct val="93000"/>
              </a:lnSpc>
              <a:buClr>
                <a:srgbClr val="000000"/>
              </a:buClr>
              <a:buSzPct val="100000"/>
              <a:buFont typeface="Times New Roman" pitchFamily="16" charset="0"/>
              <a:buNone/>
              <a:tabLst>
                <a:tab pos="457200" algn="l"/>
                <a:tab pos="914400" algn="l"/>
                <a:tab pos="1371600" algn="l"/>
                <a:tab pos="1828800" algn="l"/>
                <a:tab pos="2286000" algn="l"/>
                <a:tab pos="2743200" algn="l"/>
                <a:tab pos="3200400" algn="l"/>
              </a:tabLst>
              <a:defRPr sz="1400">
                <a:solidFill>
                  <a:srgbClr val="000000"/>
                </a:solidFill>
                <a:latin typeface="Times New Roman" pitchFamily="16" charset="0"/>
                <a:ea typeface="Microsoft YaHei" charset="-122"/>
                <a:cs typeface="Segoe UI" charset="0"/>
              </a:defRPr>
            </a:lvl1pPr>
          </a:lstStyle>
          <a:p>
            <a:pPr>
              <a:defRPr/>
            </a:pPr>
            <a:endParaRPr lang="en-US"/>
          </a:p>
        </p:txBody>
      </p:sp>
      <p:sp>
        <p:nvSpPr>
          <p:cNvPr id="5124" name="Rectangle 4"/>
          <p:cNvSpPr>
            <a:spLocks noGrp="1" noChangeArrowheads="1"/>
          </p:cNvSpPr>
          <p:nvPr>
            <p:ph type="dt"/>
          </p:nvPr>
        </p:nvSpPr>
        <p:spPr bwMode="auto">
          <a:xfrm>
            <a:off x="4398963" y="0"/>
            <a:ext cx="3371850" cy="501650"/>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hangingPunct="0">
              <a:lnSpc>
                <a:spcPct val="93000"/>
              </a:lnSpc>
              <a:buClr>
                <a:srgbClr val="000000"/>
              </a:buClr>
              <a:buSzPct val="100000"/>
              <a:buFont typeface="Times New Roman" pitchFamily="16" charset="0"/>
              <a:buNone/>
              <a:tabLst>
                <a:tab pos="457200" algn="l"/>
                <a:tab pos="914400" algn="l"/>
                <a:tab pos="1371600" algn="l"/>
                <a:tab pos="1828800" algn="l"/>
                <a:tab pos="2286000" algn="l"/>
                <a:tab pos="2743200" algn="l"/>
                <a:tab pos="3200400" algn="l"/>
              </a:tabLst>
              <a:defRPr sz="1400">
                <a:solidFill>
                  <a:srgbClr val="000000"/>
                </a:solidFill>
                <a:latin typeface="Times New Roman" pitchFamily="16" charset="0"/>
                <a:ea typeface="Microsoft YaHei" charset="-122"/>
                <a:cs typeface="Segoe UI" charset="0"/>
              </a:defRPr>
            </a:lvl1pPr>
          </a:lstStyle>
          <a:p>
            <a:pPr>
              <a:defRPr/>
            </a:pPr>
            <a:endParaRPr lang="en-US"/>
          </a:p>
        </p:txBody>
      </p:sp>
      <p:sp>
        <p:nvSpPr>
          <p:cNvPr id="5125" name="Rectangle 5"/>
          <p:cNvSpPr>
            <a:spLocks noGrp="1" noChangeArrowheads="1"/>
          </p:cNvSpPr>
          <p:nvPr>
            <p:ph type="ftr"/>
          </p:nvPr>
        </p:nvSpPr>
        <p:spPr bwMode="auto">
          <a:xfrm>
            <a:off x="0" y="9555163"/>
            <a:ext cx="3371850" cy="50165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hangingPunct="0">
              <a:lnSpc>
                <a:spcPct val="93000"/>
              </a:lnSpc>
              <a:buClr>
                <a:srgbClr val="000000"/>
              </a:buClr>
              <a:buSzPct val="100000"/>
              <a:buFont typeface="Times New Roman" pitchFamily="16" charset="0"/>
              <a:buNone/>
              <a:tabLst>
                <a:tab pos="457200" algn="l"/>
                <a:tab pos="914400" algn="l"/>
                <a:tab pos="1371600" algn="l"/>
                <a:tab pos="1828800" algn="l"/>
                <a:tab pos="2286000" algn="l"/>
                <a:tab pos="2743200" algn="l"/>
                <a:tab pos="3200400" algn="l"/>
              </a:tabLst>
              <a:defRPr sz="1400">
                <a:solidFill>
                  <a:srgbClr val="000000"/>
                </a:solidFill>
                <a:latin typeface="Times New Roman" pitchFamily="16" charset="0"/>
                <a:ea typeface="Microsoft YaHei" charset="-122"/>
                <a:cs typeface="Segoe UI" charset="0"/>
              </a:defRPr>
            </a:lvl1pPr>
          </a:lstStyle>
          <a:p>
            <a:pPr>
              <a:defRPr/>
            </a:pPr>
            <a:endParaRPr lang="en-US"/>
          </a:p>
        </p:txBody>
      </p:sp>
      <p:sp>
        <p:nvSpPr>
          <p:cNvPr id="5126" name="Rectangle 6"/>
          <p:cNvSpPr>
            <a:spLocks noGrp="1" noChangeArrowheads="1"/>
          </p:cNvSpPr>
          <p:nvPr>
            <p:ph type="sldNum"/>
          </p:nvPr>
        </p:nvSpPr>
        <p:spPr bwMode="auto">
          <a:xfrm>
            <a:off x="4398963" y="9555163"/>
            <a:ext cx="3371850" cy="501650"/>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hangingPunct="0">
              <a:lnSpc>
                <a:spcPct val="93000"/>
              </a:lnSpc>
              <a:buClr>
                <a:srgbClr val="000000"/>
              </a:buClr>
              <a:buSzPct val="100000"/>
              <a:buFont typeface="Times New Roman" pitchFamily="16" charset="0"/>
              <a:buNone/>
              <a:tabLst>
                <a:tab pos="457200" algn="l"/>
                <a:tab pos="914400" algn="l"/>
                <a:tab pos="1371600" algn="l"/>
                <a:tab pos="1828800" algn="l"/>
                <a:tab pos="2286000" algn="l"/>
                <a:tab pos="2743200" algn="l"/>
                <a:tab pos="3200400" algn="l"/>
              </a:tabLst>
              <a:defRPr sz="1400">
                <a:solidFill>
                  <a:srgbClr val="000000"/>
                </a:solidFill>
                <a:latin typeface="Times New Roman" pitchFamily="16" charset="0"/>
                <a:ea typeface="Microsoft YaHei" charset="-122"/>
                <a:cs typeface="Segoe UI" charset="0"/>
              </a:defRPr>
            </a:lvl1pPr>
          </a:lstStyle>
          <a:p>
            <a:pPr>
              <a:defRPr/>
            </a:pPr>
            <a:fld id="{244F5548-E40C-4CEC-9F3A-7A41BF6BB34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6"/>
          <p:cNvSpPr>
            <a:spLocks noGrp="1" noChangeArrowheads="1"/>
          </p:cNvSpPr>
          <p:nvPr>
            <p:ph type="sldNum" sz="quarter"/>
          </p:nvPr>
        </p:nvSpPr>
        <p:spPr>
          <a:noFill/>
        </p:spPr>
        <p:txBody>
          <a:bodyPr/>
          <a:lstStyle/>
          <a:p>
            <a:pPr>
              <a:buFont typeface="Times New Roman" pitchFamily="18" charset="0"/>
              <a:buNone/>
            </a:pPr>
            <a:fld id="{8A7DC6B6-A48D-4C5C-B450-69BA7C6884DA}" type="slidenum">
              <a:rPr lang="en-US" smtClean="0">
                <a:latin typeface="Times New Roman" pitchFamily="18" charset="0"/>
                <a:ea typeface="Microsoft YaHei" pitchFamily="34" charset="-122"/>
                <a:cs typeface="Segoe UI" pitchFamily="34" charset="0"/>
              </a:rPr>
              <a:pPr>
                <a:buFont typeface="Times New Roman" pitchFamily="18" charset="0"/>
                <a:buNone/>
              </a:pPr>
              <a:t>1</a:t>
            </a:fld>
            <a:endParaRPr lang="en-US" smtClean="0">
              <a:latin typeface="Times New Roman" pitchFamily="18" charset="0"/>
              <a:ea typeface="Microsoft YaHei" pitchFamily="34" charset="-122"/>
              <a:cs typeface="Segoe UI" pitchFamily="34" charset="0"/>
            </a:endParaRPr>
          </a:p>
        </p:txBody>
      </p:sp>
      <p:sp>
        <p:nvSpPr>
          <p:cNvPr id="52227" name="Rectangle 1"/>
          <p:cNvSpPr>
            <a:spLocks noGrp="1" noRot="1" noChangeArrowheads="1"/>
          </p:cNvSpPr>
          <p:nvPr>
            <p:ph type="sldImg"/>
          </p:nvPr>
        </p:nvSpPr>
        <p:spPr>
          <a:xfrm>
            <a:off x="1370013" y="763588"/>
            <a:ext cx="5030787" cy="3771900"/>
          </a:xfrm>
          <a:solidFill>
            <a:srgbClr val="FFFFFF"/>
          </a:solidFill>
          <a:ln>
            <a:solidFill>
              <a:srgbClr val="000000"/>
            </a:solidFill>
            <a:miter lim="800000"/>
          </a:ln>
        </p:spPr>
      </p:sp>
      <p:sp>
        <p:nvSpPr>
          <p:cNvPr id="52228"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6"/>
          <p:cNvSpPr>
            <a:spLocks noGrp="1" noChangeArrowheads="1"/>
          </p:cNvSpPr>
          <p:nvPr>
            <p:ph type="sldNum" sz="quarter"/>
          </p:nvPr>
        </p:nvSpPr>
        <p:spPr>
          <a:noFill/>
        </p:spPr>
        <p:txBody>
          <a:bodyPr/>
          <a:lstStyle/>
          <a:p>
            <a:pPr>
              <a:buFont typeface="Times New Roman" pitchFamily="18" charset="0"/>
              <a:buNone/>
            </a:pPr>
            <a:fld id="{9CE48492-AE37-4AA3-BBD4-50D6294675A6}" type="slidenum">
              <a:rPr lang="en-US" smtClean="0">
                <a:latin typeface="Times New Roman" pitchFamily="18" charset="0"/>
                <a:ea typeface="Microsoft YaHei" pitchFamily="34" charset="-122"/>
                <a:cs typeface="Segoe UI" pitchFamily="34" charset="0"/>
              </a:rPr>
              <a:pPr>
                <a:buFont typeface="Times New Roman" pitchFamily="18" charset="0"/>
                <a:buNone/>
              </a:pPr>
              <a:t>2</a:t>
            </a:fld>
            <a:endParaRPr lang="en-US" smtClean="0">
              <a:latin typeface="Times New Roman" pitchFamily="18" charset="0"/>
              <a:ea typeface="Microsoft YaHei" pitchFamily="34" charset="-122"/>
              <a:cs typeface="Segoe UI" pitchFamily="34" charset="0"/>
            </a:endParaRPr>
          </a:p>
        </p:txBody>
      </p:sp>
      <p:sp>
        <p:nvSpPr>
          <p:cNvPr id="54275" name="Rectangle 1"/>
          <p:cNvSpPr>
            <a:spLocks noGrp="1" noRot="1" noChangeArrowheads="1"/>
          </p:cNvSpPr>
          <p:nvPr>
            <p:ph type="sldImg"/>
          </p:nvPr>
        </p:nvSpPr>
        <p:spPr>
          <a:xfrm>
            <a:off x="1370013" y="763588"/>
            <a:ext cx="5030787" cy="3771900"/>
          </a:xfrm>
          <a:solidFill>
            <a:srgbClr val="FFFFFF"/>
          </a:solidFill>
          <a:ln>
            <a:solidFill>
              <a:srgbClr val="000000"/>
            </a:solidFill>
            <a:miter lim="800000"/>
          </a:ln>
        </p:spPr>
      </p:sp>
      <p:sp>
        <p:nvSpPr>
          <p:cNvPr id="54276"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6"/>
          <p:cNvSpPr>
            <a:spLocks noGrp="1" noChangeArrowheads="1"/>
          </p:cNvSpPr>
          <p:nvPr>
            <p:ph type="sldNum" sz="quarter"/>
          </p:nvPr>
        </p:nvSpPr>
        <p:spPr>
          <a:noFill/>
        </p:spPr>
        <p:txBody>
          <a:bodyPr/>
          <a:lstStyle/>
          <a:p>
            <a:pPr>
              <a:buFont typeface="Times New Roman" pitchFamily="18" charset="0"/>
              <a:buNone/>
            </a:pPr>
            <a:fld id="{DE2FB764-A046-4737-A96C-19037575A472}" type="slidenum">
              <a:rPr lang="en-US" smtClean="0">
                <a:latin typeface="Times New Roman" pitchFamily="18" charset="0"/>
                <a:ea typeface="Microsoft YaHei" pitchFamily="34" charset="-122"/>
                <a:cs typeface="Segoe UI" pitchFamily="34" charset="0"/>
              </a:rPr>
              <a:pPr>
                <a:buFont typeface="Times New Roman" pitchFamily="18" charset="0"/>
                <a:buNone/>
              </a:pPr>
              <a:t>3</a:t>
            </a:fld>
            <a:endParaRPr lang="en-US" smtClean="0">
              <a:latin typeface="Times New Roman" pitchFamily="18" charset="0"/>
              <a:ea typeface="Microsoft YaHei" pitchFamily="34" charset="-122"/>
              <a:cs typeface="Segoe UI" pitchFamily="34" charset="0"/>
            </a:endParaRPr>
          </a:p>
        </p:txBody>
      </p:sp>
      <p:sp>
        <p:nvSpPr>
          <p:cNvPr id="56323"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56324"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6"/>
          <p:cNvSpPr>
            <a:spLocks noGrp="1" noChangeArrowheads="1"/>
          </p:cNvSpPr>
          <p:nvPr>
            <p:ph type="sldNum" sz="quarter"/>
          </p:nvPr>
        </p:nvSpPr>
        <p:spPr>
          <a:noFill/>
        </p:spPr>
        <p:txBody>
          <a:bodyPr/>
          <a:lstStyle/>
          <a:p>
            <a:pPr>
              <a:buFont typeface="Times New Roman" pitchFamily="18" charset="0"/>
              <a:buNone/>
            </a:pPr>
            <a:fld id="{8111C548-F9AA-403E-8246-7CA9ADB65DB0}" type="slidenum">
              <a:rPr lang="en-US" smtClean="0">
                <a:latin typeface="Times New Roman" pitchFamily="18" charset="0"/>
                <a:ea typeface="Microsoft YaHei" pitchFamily="34" charset="-122"/>
                <a:cs typeface="Segoe UI" pitchFamily="34" charset="0"/>
              </a:rPr>
              <a:pPr>
                <a:buFont typeface="Times New Roman" pitchFamily="18" charset="0"/>
                <a:buNone/>
              </a:pPr>
              <a:t>4</a:t>
            </a:fld>
            <a:endParaRPr lang="en-US" smtClean="0">
              <a:latin typeface="Times New Roman" pitchFamily="18" charset="0"/>
              <a:ea typeface="Microsoft YaHei" pitchFamily="34" charset="-122"/>
              <a:cs typeface="Segoe UI" pitchFamily="34" charset="0"/>
            </a:endParaRPr>
          </a:p>
        </p:txBody>
      </p:sp>
      <p:sp>
        <p:nvSpPr>
          <p:cNvPr id="58371"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58372"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6"/>
          <p:cNvSpPr>
            <a:spLocks noGrp="1" noChangeArrowheads="1"/>
          </p:cNvSpPr>
          <p:nvPr>
            <p:ph type="sldNum" sz="quarter"/>
          </p:nvPr>
        </p:nvSpPr>
        <p:spPr>
          <a:noFill/>
        </p:spPr>
        <p:txBody>
          <a:bodyPr/>
          <a:lstStyle/>
          <a:p>
            <a:pPr>
              <a:buFont typeface="Times New Roman" pitchFamily="18" charset="0"/>
              <a:buNone/>
            </a:pPr>
            <a:fld id="{3B0C3C00-7C8D-4FF0-B43B-0B6882BC28B6}" type="slidenum">
              <a:rPr lang="en-US" smtClean="0">
                <a:latin typeface="Times New Roman" pitchFamily="18" charset="0"/>
                <a:ea typeface="Microsoft YaHei" pitchFamily="34" charset="-122"/>
                <a:cs typeface="Segoe UI" pitchFamily="34" charset="0"/>
              </a:rPr>
              <a:pPr>
                <a:buFont typeface="Times New Roman" pitchFamily="18" charset="0"/>
                <a:buNone/>
              </a:pPr>
              <a:t>5</a:t>
            </a:fld>
            <a:endParaRPr lang="en-US" smtClean="0">
              <a:latin typeface="Times New Roman" pitchFamily="18" charset="0"/>
              <a:ea typeface="Microsoft YaHei" pitchFamily="34" charset="-122"/>
              <a:cs typeface="Segoe UI" pitchFamily="34" charset="0"/>
            </a:endParaRPr>
          </a:p>
        </p:txBody>
      </p:sp>
      <p:sp>
        <p:nvSpPr>
          <p:cNvPr id="60419"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60420"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6"/>
          <p:cNvSpPr>
            <a:spLocks noGrp="1" noChangeArrowheads="1"/>
          </p:cNvSpPr>
          <p:nvPr>
            <p:ph type="sldNum" sz="quarter"/>
          </p:nvPr>
        </p:nvSpPr>
        <p:spPr>
          <a:noFill/>
        </p:spPr>
        <p:txBody>
          <a:bodyPr/>
          <a:lstStyle/>
          <a:p>
            <a:pPr>
              <a:buFont typeface="Times New Roman" pitchFamily="18" charset="0"/>
              <a:buNone/>
            </a:pPr>
            <a:fld id="{F2FEDB17-8466-4D04-A7B9-7BF5AD4DB15C}" type="slidenum">
              <a:rPr lang="en-US" smtClean="0">
                <a:latin typeface="Times New Roman" pitchFamily="18" charset="0"/>
                <a:ea typeface="Microsoft YaHei" pitchFamily="34" charset="-122"/>
                <a:cs typeface="Segoe UI" pitchFamily="34" charset="0"/>
              </a:rPr>
              <a:pPr>
                <a:buFont typeface="Times New Roman" pitchFamily="18" charset="0"/>
                <a:buNone/>
              </a:pPr>
              <a:t>6</a:t>
            </a:fld>
            <a:endParaRPr lang="en-US" smtClean="0">
              <a:latin typeface="Times New Roman" pitchFamily="18" charset="0"/>
              <a:ea typeface="Microsoft YaHei" pitchFamily="34" charset="-122"/>
              <a:cs typeface="Segoe UI" pitchFamily="34" charset="0"/>
            </a:endParaRPr>
          </a:p>
        </p:txBody>
      </p:sp>
      <p:sp>
        <p:nvSpPr>
          <p:cNvPr id="62467"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62468"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6"/>
          <p:cNvSpPr>
            <a:spLocks noGrp="1" noChangeArrowheads="1"/>
          </p:cNvSpPr>
          <p:nvPr>
            <p:ph type="sldNum" sz="quarter"/>
          </p:nvPr>
        </p:nvSpPr>
        <p:spPr>
          <a:noFill/>
        </p:spPr>
        <p:txBody>
          <a:bodyPr/>
          <a:lstStyle/>
          <a:p>
            <a:pPr>
              <a:buFont typeface="Times New Roman" pitchFamily="18" charset="0"/>
              <a:buNone/>
            </a:pPr>
            <a:fld id="{454D053C-9F8D-4F62-8797-E79ACF778EE9}" type="slidenum">
              <a:rPr lang="en-US" smtClean="0">
                <a:latin typeface="Times New Roman" pitchFamily="18" charset="0"/>
                <a:ea typeface="Microsoft YaHei" pitchFamily="34" charset="-122"/>
                <a:cs typeface="Segoe UI" pitchFamily="34" charset="0"/>
              </a:rPr>
              <a:pPr>
                <a:buFont typeface="Times New Roman" pitchFamily="18" charset="0"/>
                <a:buNone/>
              </a:pPr>
              <a:t>7</a:t>
            </a:fld>
            <a:endParaRPr lang="en-US" smtClean="0">
              <a:latin typeface="Times New Roman" pitchFamily="18" charset="0"/>
              <a:ea typeface="Microsoft YaHei" pitchFamily="34" charset="-122"/>
              <a:cs typeface="Segoe UI" pitchFamily="34" charset="0"/>
            </a:endParaRPr>
          </a:p>
        </p:txBody>
      </p:sp>
      <p:sp>
        <p:nvSpPr>
          <p:cNvPr id="64515"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64516"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6562" name="Rectangle 6"/>
          <p:cNvSpPr>
            <a:spLocks noGrp="1" noChangeArrowheads="1"/>
          </p:cNvSpPr>
          <p:nvPr>
            <p:ph type="sldNum" sz="quarter"/>
          </p:nvPr>
        </p:nvSpPr>
        <p:spPr>
          <a:noFill/>
        </p:spPr>
        <p:txBody>
          <a:bodyPr/>
          <a:lstStyle/>
          <a:p>
            <a:pPr>
              <a:buFont typeface="Times New Roman" pitchFamily="18" charset="0"/>
              <a:buNone/>
            </a:pPr>
            <a:fld id="{0F61867F-EF96-4803-B363-C1E53C7F2C6C}" type="slidenum">
              <a:rPr lang="en-US" smtClean="0">
                <a:latin typeface="Times New Roman" pitchFamily="18" charset="0"/>
                <a:ea typeface="Microsoft YaHei" pitchFamily="34" charset="-122"/>
                <a:cs typeface="Segoe UI" pitchFamily="34" charset="0"/>
              </a:rPr>
              <a:pPr>
                <a:buFont typeface="Times New Roman" pitchFamily="18" charset="0"/>
                <a:buNone/>
              </a:pPr>
              <a:t>8</a:t>
            </a:fld>
            <a:endParaRPr lang="en-US" smtClean="0">
              <a:latin typeface="Times New Roman" pitchFamily="18" charset="0"/>
              <a:ea typeface="Microsoft YaHei" pitchFamily="34" charset="-122"/>
              <a:cs typeface="Segoe UI" pitchFamily="34" charset="0"/>
            </a:endParaRPr>
          </a:p>
        </p:txBody>
      </p:sp>
      <p:sp>
        <p:nvSpPr>
          <p:cNvPr id="66563"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66564"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8610" name="Rectangle 6"/>
          <p:cNvSpPr>
            <a:spLocks noGrp="1" noChangeArrowheads="1"/>
          </p:cNvSpPr>
          <p:nvPr>
            <p:ph type="sldNum" sz="quarter"/>
          </p:nvPr>
        </p:nvSpPr>
        <p:spPr>
          <a:noFill/>
        </p:spPr>
        <p:txBody>
          <a:bodyPr/>
          <a:lstStyle/>
          <a:p>
            <a:pPr>
              <a:buFont typeface="Times New Roman" pitchFamily="18" charset="0"/>
              <a:buNone/>
            </a:pPr>
            <a:fld id="{BC43E0E7-BA49-4BB2-9D21-B179290133A7}" type="slidenum">
              <a:rPr lang="en-US" smtClean="0">
                <a:latin typeface="Times New Roman" pitchFamily="18" charset="0"/>
                <a:ea typeface="Microsoft YaHei" pitchFamily="34" charset="-122"/>
                <a:cs typeface="Segoe UI" pitchFamily="34" charset="0"/>
              </a:rPr>
              <a:pPr>
                <a:buFont typeface="Times New Roman" pitchFamily="18" charset="0"/>
                <a:buNone/>
              </a:pPr>
              <a:t>9</a:t>
            </a:fld>
            <a:endParaRPr lang="en-US" smtClean="0">
              <a:latin typeface="Times New Roman" pitchFamily="18" charset="0"/>
              <a:ea typeface="Microsoft YaHei" pitchFamily="34" charset="-122"/>
              <a:cs typeface="Segoe UI" pitchFamily="34" charset="0"/>
            </a:endParaRPr>
          </a:p>
        </p:txBody>
      </p:sp>
      <p:sp>
        <p:nvSpPr>
          <p:cNvPr id="68611"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68612"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Rectangle 6"/>
          <p:cNvSpPr>
            <a:spLocks noGrp="1" noChangeArrowheads="1"/>
          </p:cNvSpPr>
          <p:nvPr>
            <p:ph type="sldNum" sz="quarter"/>
          </p:nvPr>
        </p:nvSpPr>
        <p:spPr>
          <a:noFill/>
        </p:spPr>
        <p:txBody>
          <a:bodyPr/>
          <a:lstStyle/>
          <a:p>
            <a:pPr>
              <a:buFont typeface="Times New Roman" pitchFamily="18" charset="0"/>
              <a:buNone/>
            </a:pPr>
            <a:fld id="{31068CAA-6F9B-420C-A0B0-483F11F89EF8}" type="slidenum">
              <a:rPr lang="en-US" smtClean="0">
                <a:latin typeface="Times New Roman" pitchFamily="18" charset="0"/>
                <a:ea typeface="Microsoft YaHei" pitchFamily="34" charset="-122"/>
                <a:cs typeface="Segoe UI" pitchFamily="34" charset="0"/>
              </a:rPr>
              <a:pPr>
                <a:buFont typeface="Times New Roman" pitchFamily="18" charset="0"/>
                <a:buNone/>
              </a:pPr>
              <a:t>10</a:t>
            </a:fld>
            <a:endParaRPr lang="en-US" smtClean="0">
              <a:latin typeface="Times New Roman" pitchFamily="18" charset="0"/>
              <a:ea typeface="Microsoft YaHei" pitchFamily="34" charset="-122"/>
              <a:cs typeface="Segoe UI" pitchFamily="34" charset="0"/>
            </a:endParaRPr>
          </a:p>
        </p:txBody>
      </p:sp>
      <p:sp>
        <p:nvSpPr>
          <p:cNvPr id="70659"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70660"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6" name="Rectangle 6"/>
          <p:cNvSpPr>
            <a:spLocks noGrp="1" noChangeArrowheads="1"/>
          </p:cNvSpPr>
          <p:nvPr>
            <p:ph type="sldNum" sz="quarter"/>
          </p:nvPr>
        </p:nvSpPr>
        <p:spPr>
          <a:noFill/>
        </p:spPr>
        <p:txBody>
          <a:bodyPr/>
          <a:lstStyle/>
          <a:p>
            <a:pPr>
              <a:buFont typeface="Times New Roman" pitchFamily="18" charset="0"/>
              <a:buNone/>
            </a:pPr>
            <a:fld id="{B788DD3F-77E6-405C-BA83-ADFAE7F850ED}" type="slidenum">
              <a:rPr lang="en-US" smtClean="0">
                <a:latin typeface="Times New Roman" pitchFamily="18" charset="0"/>
                <a:ea typeface="Microsoft YaHei" pitchFamily="34" charset="-122"/>
                <a:cs typeface="Segoe UI" pitchFamily="34" charset="0"/>
              </a:rPr>
              <a:pPr>
                <a:buFont typeface="Times New Roman" pitchFamily="18" charset="0"/>
                <a:buNone/>
              </a:pPr>
              <a:t>11</a:t>
            </a:fld>
            <a:endParaRPr lang="en-US" smtClean="0">
              <a:latin typeface="Times New Roman" pitchFamily="18" charset="0"/>
              <a:ea typeface="Microsoft YaHei" pitchFamily="34" charset="-122"/>
              <a:cs typeface="Segoe UI" pitchFamily="34" charset="0"/>
            </a:endParaRPr>
          </a:p>
        </p:txBody>
      </p:sp>
      <p:sp>
        <p:nvSpPr>
          <p:cNvPr id="72707"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72708"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4754" name="Rectangle 6"/>
          <p:cNvSpPr txBox="1">
            <a:spLocks noGrp="1" noChangeArrowheads="1"/>
          </p:cNvSpPr>
          <p:nvPr/>
        </p:nvSpPr>
        <p:spPr bwMode="auto">
          <a:xfrm>
            <a:off x="4398963" y="9555163"/>
            <a:ext cx="3371850" cy="501650"/>
          </a:xfrm>
          <a:prstGeom prst="rect">
            <a:avLst/>
          </a:prstGeom>
          <a:noFill/>
          <a:ln w="9525">
            <a:noFill/>
            <a:round/>
            <a:headEnd/>
            <a:tailEnd/>
          </a:ln>
        </p:spPr>
        <p:txBody>
          <a:bodyPr lIns="0" tIns="0" rIns="0" bIns="0" anchor="b"/>
          <a:lstStyle/>
          <a:p>
            <a:pPr algn="r" hangingPunct="0">
              <a:lnSpc>
                <a:spcPct val="93000"/>
              </a:lnSpc>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Lst>
            </a:pPr>
            <a:fld id="{A8AF3038-B7BE-462F-AA58-C3081AE3D3FA}" type="slidenum">
              <a:rPr lang="en-US" sz="1400">
                <a:solidFill>
                  <a:srgbClr val="000000"/>
                </a:solidFill>
                <a:latin typeface="Times New Roman" pitchFamily="18" charset="0"/>
                <a:cs typeface="Segoe UI" pitchFamily="34" charset="0"/>
              </a:rPr>
              <a:pPr algn="r" hangingPunct="0">
                <a:lnSpc>
                  <a:spcPct val="93000"/>
                </a:lnSpc>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Lst>
              </a:pPr>
              <a:t>12</a:t>
            </a:fld>
            <a:endParaRPr lang="en-US" sz="1400">
              <a:solidFill>
                <a:srgbClr val="000000"/>
              </a:solidFill>
              <a:latin typeface="Times New Roman" pitchFamily="18" charset="0"/>
              <a:cs typeface="Segoe UI" pitchFamily="34" charset="0"/>
            </a:endParaRPr>
          </a:p>
        </p:txBody>
      </p:sp>
      <p:sp>
        <p:nvSpPr>
          <p:cNvPr id="74755" name="Rectangle 1"/>
          <p:cNvSpPr>
            <a:spLocks noGrp="1" noRot="1" noChangeArrowheads="1"/>
          </p:cNvSpPr>
          <p:nvPr>
            <p:ph type="sldImg"/>
          </p:nvPr>
        </p:nvSpPr>
        <p:spPr>
          <a:xfrm>
            <a:off x="1371600" y="763588"/>
            <a:ext cx="5029200" cy="3771900"/>
          </a:xfrm>
          <a:solidFill>
            <a:srgbClr val="FFFFFF"/>
          </a:solidFill>
          <a:ln>
            <a:solidFill>
              <a:srgbClr val="000000"/>
            </a:solidFill>
            <a:miter lim="800000"/>
          </a:ln>
        </p:spPr>
      </p:sp>
      <p:sp>
        <p:nvSpPr>
          <p:cNvPr id="74756" name="Rectangle 2"/>
          <p:cNvSpPr>
            <a:spLocks noGrp="1" noChangeArrowheads="1"/>
          </p:cNvSpPr>
          <p:nvPr>
            <p:ph type="body" idx="1"/>
          </p:nvPr>
        </p:nvSpPr>
        <p:spPr>
          <a:xfrm>
            <a:off x="777875" y="4776788"/>
            <a:ext cx="6218238" cy="4525962"/>
          </a:xfrm>
          <a:noFill/>
          <a:ln/>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4963"/>
            <a:ext cx="4037013"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4963"/>
            <a:ext cx="4038600"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3050"/>
            <a:ext cx="2055813" cy="53070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3050"/>
            <a:ext cx="6019800" cy="5307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4963"/>
            <a:ext cx="4037013"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4963"/>
            <a:ext cx="4038600"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3050"/>
            <a:ext cx="2055813" cy="53070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3050"/>
            <a:ext cx="6019800" cy="5307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4963"/>
            <a:ext cx="4037013"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4963"/>
            <a:ext cx="4038600" cy="3975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3050"/>
            <a:ext cx="2055813" cy="53070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3050"/>
            <a:ext cx="6019800" cy="5307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273050"/>
            <a:ext cx="8228013" cy="1143000"/>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027" name="Rectangle 2"/>
          <p:cNvSpPr>
            <a:spLocks noGrp="1" noChangeArrowheads="1"/>
          </p:cNvSpPr>
          <p:nvPr>
            <p:ph type="body" idx="1"/>
          </p:nvPr>
        </p:nvSpPr>
        <p:spPr bwMode="auto">
          <a:xfrm>
            <a:off x="457200" y="1604963"/>
            <a:ext cx="8228013" cy="3975100"/>
          </a:xfrm>
          <a:prstGeom prst="rect">
            <a:avLst/>
          </a:prstGeom>
          <a:noFill/>
          <a:ln w="9525">
            <a:noFill/>
            <a:round/>
            <a:headEnd/>
            <a:tailEnd/>
          </a:ln>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eaLnBrk="0" fontAlgn="base" hangingPunct="0">
        <a:lnSpc>
          <a:spcPct val="93000"/>
        </a:lnSpc>
        <a:spcBef>
          <a:spcPts val="1425"/>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Pct val="100000"/>
        <a:buFont typeface="Times New Roman" pitchFamily="18" charset="0"/>
        <a:defRPr sz="2800">
          <a:solidFill>
            <a:srgbClr val="000000"/>
          </a:solidFill>
          <a:latin typeface="+mn-lt"/>
          <a:ea typeface="+mn-ea"/>
        </a:defRPr>
      </a:lvl2pPr>
      <a:lvl3pPr marL="1143000" indent="-228600" algn="l" defTabSz="457200" rtl="0" eaLnBrk="0" fontAlgn="base" hangingPunct="0">
        <a:lnSpc>
          <a:spcPct val="93000"/>
        </a:lnSpc>
        <a:spcBef>
          <a:spcPts val="850"/>
        </a:spcBef>
        <a:spcAft>
          <a:spcPct val="0"/>
        </a:spcAft>
        <a:buClr>
          <a:srgbClr val="000000"/>
        </a:buClr>
        <a:buSzPct val="100000"/>
        <a:buFont typeface="Times New Roman" pitchFamily="18" charset="0"/>
        <a:defRPr sz="2400">
          <a:solidFill>
            <a:srgbClr val="000000"/>
          </a:solidFill>
          <a:latin typeface="+mn-lt"/>
          <a:ea typeface="+mn-ea"/>
        </a:defRPr>
      </a:lvl3pPr>
      <a:lvl4pPr marL="1600200" indent="-228600" algn="l" defTabSz="457200" rtl="0" eaLnBrk="0" fontAlgn="base" hangingPunct="0">
        <a:lnSpc>
          <a:spcPct val="93000"/>
        </a:lnSpc>
        <a:spcBef>
          <a:spcPts val="575"/>
        </a:spcBef>
        <a:spcAft>
          <a:spcPct val="0"/>
        </a:spcAft>
        <a:buClr>
          <a:srgbClr val="000000"/>
        </a:buClr>
        <a:buSzPct val="100000"/>
        <a:buFont typeface="Times New Roman" pitchFamily="18" charset="0"/>
        <a:defRPr sz="2000">
          <a:solidFill>
            <a:srgbClr val="000000"/>
          </a:solidFill>
          <a:latin typeface="+mn-lt"/>
          <a:ea typeface="+mn-ea"/>
        </a:defRPr>
      </a:lvl4pPr>
      <a:lvl5pPr marL="2057400" indent="-228600" algn="l" defTabSz="457200" rtl="0" eaLnBrk="0" fontAlgn="base" hangingPunct="0">
        <a:lnSpc>
          <a:spcPct val="93000"/>
        </a:lnSpc>
        <a:spcBef>
          <a:spcPts val="288"/>
        </a:spcBef>
        <a:spcAft>
          <a:spcPct val="0"/>
        </a:spcAft>
        <a:buClr>
          <a:srgbClr val="000000"/>
        </a:buClr>
        <a:buSzPct val="100000"/>
        <a:buFont typeface="Times New Roman" pitchFamily="18"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457200" y="273050"/>
            <a:ext cx="8228013" cy="1143000"/>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13315" name="Rectangle 2"/>
          <p:cNvSpPr>
            <a:spLocks noGrp="1" noChangeArrowheads="1"/>
          </p:cNvSpPr>
          <p:nvPr>
            <p:ph type="body" idx="1"/>
          </p:nvPr>
        </p:nvSpPr>
        <p:spPr bwMode="auto">
          <a:xfrm>
            <a:off x="457200" y="1604963"/>
            <a:ext cx="8228013" cy="3975100"/>
          </a:xfrm>
          <a:prstGeom prst="rect">
            <a:avLst/>
          </a:prstGeom>
          <a:noFill/>
          <a:ln w="9525">
            <a:noFill/>
            <a:round/>
            <a:headEnd/>
            <a:tailEnd/>
          </a:ln>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eaLnBrk="0" fontAlgn="base" hangingPunct="0">
        <a:lnSpc>
          <a:spcPct val="93000"/>
        </a:lnSpc>
        <a:spcBef>
          <a:spcPts val="1425"/>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Pct val="100000"/>
        <a:buFont typeface="Times New Roman" pitchFamily="18" charset="0"/>
        <a:defRPr sz="2800">
          <a:solidFill>
            <a:srgbClr val="000000"/>
          </a:solidFill>
          <a:latin typeface="+mn-lt"/>
          <a:ea typeface="+mn-ea"/>
        </a:defRPr>
      </a:lvl2pPr>
      <a:lvl3pPr marL="1143000" indent="-228600" algn="l" defTabSz="457200" rtl="0" eaLnBrk="0" fontAlgn="base" hangingPunct="0">
        <a:lnSpc>
          <a:spcPct val="93000"/>
        </a:lnSpc>
        <a:spcBef>
          <a:spcPts val="850"/>
        </a:spcBef>
        <a:spcAft>
          <a:spcPct val="0"/>
        </a:spcAft>
        <a:buClr>
          <a:srgbClr val="000000"/>
        </a:buClr>
        <a:buSzPct val="100000"/>
        <a:buFont typeface="Times New Roman" pitchFamily="18" charset="0"/>
        <a:defRPr sz="2400">
          <a:solidFill>
            <a:srgbClr val="000000"/>
          </a:solidFill>
          <a:latin typeface="+mn-lt"/>
          <a:ea typeface="+mn-ea"/>
        </a:defRPr>
      </a:lvl3pPr>
      <a:lvl4pPr marL="1600200" indent="-228600" algn="l" defTabSz="457200" rtl="0" eaLnBrk="0" fontAlgn="base" hangingPunct="0">
        <a:lnSpc>
          <a:spcPct val="93000"/>
        </a:lnSpc>
        <a:spcBef>
          <a:spcPts val="575"/>
        </a:spcBef>
        <a:spcAft>
          <a:spcPct val="0"/>
        </a:spcAft>
        <a:buClr>
          <a:srgbClr val="000000"/>
        </a:buClr>
        <a:buSzPct val="100000"/>
        <a:buFont typeface="Times New Roman" pitchFamily="18" charset="0"/>
        <a:defRPr sz="2000">
          <a:solidFill>
            <a:srgbClr val="000000"/>
          </a:solidFill>
          <a:latin typeface="+mn-lt"/>
          <a:ea typeface="+mn-ea"/>
        </a:defRPr>
      </a:lvl4pPr>
      <a:lvl5pPr marL="2057400" indent="-228600" algn="l" defTabSz="457200" rtl="0" eaLnBrk="0" fontAlgn="base" hangingPunct="0">
        <a:lnSpc>
          <a:spcPct val="93000"/>
        </a:lnSpc>
        <a:spcBef>
          <a:spcPts val="288"/>
        </a:spcBef>
        <a:spcAft>
          <a:spcPct val="0"/>
        </a:spcAft>
        <a:buClr>
          <a:srgbClr val="000000"/>
        </a:buClr>
        <a:buSzPct val="100000"/>
        <a:buFont typeface="Times New Roman" pitchFamily="18"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bwMode="auto">
          <a:xfrm>
            <a:off x="457200" y="273050"/>
            <a:ext cx="8228013" cy="1143000"/>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smtClean="0"/>
              <a:t>Click to edit the title text format</a:t>
            </a:r>
          </a:p>
        </p:txBody>
      </p:sp>
      <p:sp>
        <p:nvSpPr>
          <p:cNvPr id="25603" name="Rectangle 2"/>
          <p:cNvSpPr>
            <a:spLocks noGrp="1" noChangeArrowheads="1"/>
          </p:cNvSpPr>
          <p:nvPr>
            <p:ph type="body" idx="1"/>
          </p:nvPr>
        </p:nvSpPr>
        <p:spPr bwMode="auto">
          <a:xfrm>
            <a:off x="457200" y="1604963"/>
            <a:ext cx="8228013" cy="3975100"/>
          </a:xfrm>
          <a:prstGeom prst="rect">
            <a:avLst/>
          </a:prstGeom>
          <a:noFill/>
          <a:ln w="9525">
            <a:noFill/>
            <a:round/>
            <a:headEnd/>
            <a:tailEnd/>
          </a:ln>
        </p:spPr>
        <p:txBody>
          <a:bodyPr vert="horz" wrap="square" lIns="0" tIns="28448" rIns="0" bIns="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eaLnBrk="0" fontAlgn="base" hangingPunct="0">
        <a:lnSpc>
          <a:spcPct val="93000"/>
        </a:lnSpc>
        <a:spcBef>
          <a:spcPts val="1425"/>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Pct val="100000"/>
        <a:buFont typeface="Times New Roman" pitchFamily="18" charset="0"/>
        <a:defRPr sz="2800">
          <a:solidFill>
            <a:srgbClr val="000000"/>
          </a:solidFill>
          <a:latin typeface="+mn-lt"/>
          <a:ea typeface="+mn-ea"/>
        </a:defRPr>
      </a:lvl2pPr>
      <a:lvl3pPr marL="1143000" indent="-228600" algn="l" defTabSz="457200" rtl="0" eaLnBrk="0" fontAlgn="base" hangingPunct="0">
        <a:lnSpc>
          <a:spcPct val="93000"/>
        </a:lnSpc>
        <a:spcBef>
          <a:spcPts val="850"/>
        </a:spcBef>
        <a:spcAft>
          <a:spcPct val="0"/>
        </a:spcAft>
        <a:buClr>
          <a:srgbClr val="000000"/>
        </a:buClr>
        <a:buSzPct val="100000"/>
        <a:buFont typeface="Times New Roman" pitchFamily="18" charset="0"/>
        <a:defRPr sz="2400">
          <a:solidFill>
            <a:srgbClr val="000000"/>
          </a:solidFill>
          <a:latin typeface="+mn-lt"/>
          <a:ea typeface="+mn-ea"/>
        </a:defRPr>
      </a:lvl3pPr>
      <a:lvl4pPr marL="1600200" indent="-228600" algn="l" defTabSz="457200" rtl="0" eaLnBrk="0" fontAlgn="base" hangingPunct="0">
        <a:lnSpc>
          <a:spcPct val="93000"/>
        </a:lnSpc>
        <a:spcBef>
          <a:spcPts val="575"/>
        </a:spcBef>
        <a:spcAft>
          <a:spcPct val="0"/>
        </a:spcAft>
        <a:buClr>
          <a:srgbClr val="000000"/>
        </a:buClr>
        <a:buSzPct val="100000"/>
        <a:buFont typeface="Times New Roman" pitchFamily="18" charset="0"/>
        <a:defRPr sz="2000">
          <a:solidFill>
            <a:srgbClr val="000000"/>
          </a:solidFill>
          <a:latin typeface="+mn-lt"/>
          <a:ea typeface="+mn-ea"/>
        </a:defRPr>
      </a:lvl4pPr>
      <a:lvl5pPr marL="2057400" indent="-228600" algn="l" defTabSz="457200" rtl="0" eaLnBrk="0" fontAlgn="base" hangingPunct="0">
        <a:lnSpc>
          <a:spcPct val="93000"/>
        </a:lnSpc>
        <a:spcBef>
          <a:spcPts val="288"/>
        </a:spcBef>
        <a:spcAft>
          <a:spcPct val="0"/>
        </a:spcAft>
        <a:buClr>
          <a:srgbClr val="000000"/>
        </a:buClr>
        <a:buSzPct val="100000"/>
        <a:buFont typeface="Times New Roman" pitchFamily="18"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mj-lt"/>
          <a:ea typeface="+mj-ea"/>
          <a:cs typeface="+mj-cs"/>
        </a:defRPr>
      </a:lvl1pPr>
      <a:lvl2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2pPr>
      <a:lvl3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3pPr>
      <a:lvl4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4pPr>
      <a:lvl5pPr algn="ctr" defTabSz="457200"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Microsoft YaHei" charset="-122"/>
        </a:defRPr>
      </a:lvl5pPr>
      <a:lvl6pPr marL="25146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6pPr>
      <a:lvl7pPr marL="29718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7pPr>
      <a:lvl8pPr marL="34290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8pPr>
      <a:lvl9pPr marL="3886200" indent="-228600" algn="ctr" defTabSz="457200" rtl="0" fontAlgn="base" hangingPunct="0">
        <a:lnSpc>
          <a:spcPct val="93000"/>
        </a:lnSpc>
        <a:spcBef>
          <a:spcPct val="0"/>
        </a:spcBef>
        <a:spcAft>
          <a:spcPct val="0"/>
        </a:spcAft>
        <a:buClr>
          <a:srgbClr val="000000"/>
        </a:buClr>
        <a:buSzPct val="100000"/>
        <a:buFont typeface="Times New Roman" pitchFamily="16" charset="0"/>
        <a:defRPr sz="4400">
          <a:solidFill>
            <a:srgbClr val="000000"/>
          </a:solidFill>
          <a:latin typeface="Arial" charset="0"/>
          <a:ea typeface="Microsoft YaHei" charset="-122"/>
        </a:defRPr>
      </a:lvl9pPr>
    </p:titleStyle>
    <p:bodyStyle>
      <a:lvl1pPr marL="342900" indent="-342900" algn="l" defTabSz="457200" rtl="0" eaLnBrk="0" fontAlgn="base" hangingPunct="0">
        <a:lnSpc>
          <a:spcPct val="93000"/>
        </a:lnSpc>
        <a:spcBef>
          <a:spcPts val="1425"/>
        </a:spcBef>
        <a:spcAft>
          <a:spcPct val="0"/>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57200" rtl="0" eaLnBrk="0" fontAlgn="base" hangingPunct="0">
        <a:lnSpc>
          <a:spcPct val="93000"/>
        </a:lnSpc>
        <a:spcBef>
          <a:spcPts val="1138"/>
        </a:spcBef>
        <a:spcAft>
          <a:spcPct val="0"/>
        </a:spcAft>
        <a:buClr>
          <a:srgbClr val="000000"/>
        </a:buClr>
        <a:buSzPct val="100000"/>
        <a:buFont typeface="Times New Roman" pitchFamily="18" charset="0"/>
        <a:defRPr sz="2800">
          <a:solidFill>
            <a:srgbClr val="000000"/>
          </a:solidFill>
          <a:latin typeface="+mn-lt"/>
          <a:ea typeface="+mn-ea"/>
        </a:defRPr>
      </a:lvl2pPr>
      <a:lvl3pPr marL="1143000" indent="-228600" algn="l" defTabSz="457200" rtl="0" eaLnBrk="0" fontAlgn="base" hangingPunct="0">
        <a:lnSpc>
          <a:spcPct val="93000"/>
        </a:lnSpc>
        <a:spcBef>
          <a:spcPts val="850"/>
        </a:spcBef>
        <a:spcAft>
          <a:spcPct val="0"/>
        </a:spcAft>
        <a:buClr>
          <a:srgbClr val="000000"/>
        </a:buClr>
        <a:buSzPct val="100000"/>
        <a:buFont typeface="Times New Roman" pitchFamily="18" charset="0"/>
        <a:defRPr sz="2400">
          <a:solidFill>
            <a:srgbClr val="000000"/>
          </a:solidFill>
          <a:latin typeface="+mn-lt"/>
          <a:ea typeface="+mn-ea"/>
        </a:defRPr>
      </a:lvl3pPr>
      <a:lvl4pPr marL="1600200" indent="-228600" algn="l" defTabSz="457200" rtl="0" eaLnBrk="0" fontAlgn="base" hangingPunct="0">
        <a:lnSpc>
          <a:spcPct val="93000"/>
        </a:lnSpc>
        <a:spcBef>
          <a:spcPts val="575"/>
        </a:spcBef>
        <a:spcAft>
          <a:spcPct val="0"/>
        </a:spcAft>
        <a:buClr>
          <a:srgbClr val="000000"/>
        </a:buClr>
        <a:buSzPct val="100000"/>
        <a:buFont typeface="Times New Roman" pitchFamily="18" charset="0"/>
        <a:defRPr sz="2000">
          <a:solidFill>
            <a:srgbClr val="000000"/>
          </a:solidFill>
          <a:latin typeface="+mn-lt"/>
          <a:ea typeface="+mn-ea"/>
        </a:defRPr>
      </a:lvl4pPr>
      <a:lvl5pPr marL="2057400" indent="-228600" algn="l" defTabSz="457200" rtl="0" eaLnBrk="0" fontAlgn="base" hangingPunct="0">
        <a:lnSpc>
          <a:spcPct val="93000"/>
        </a:lnSpc>
        <a:spcBef>
          <a:spcPts val="288"/>
        </a:spcBef>
        <a:spcAft>
          <a:spcPct val="0"/>
        </a:spcAft>
        <a:buClr>
          <a:srgbClr val="000000"/>
        </a:buClr>
        <a:buSzPct val="100000"/>
        <a:buFont typeface="Times New Roman" pitchFamily="18" charset="0"/>
        <a:defRPr sz="2000">
          <a:solidFill>
            <a:srgbClr val="000000"/>
          </a:solidFill>
          <a:latin typeface="+mn-lt"/>
          <a:ea typeface="+mn-ea"/>
        </a:defRPr>
      </a:lvl5pPr>
      <a:lvl6pPr marL="25146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57200" rtl="0" fontAlgn="base" hangingPunct="0">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slide" Target="slide13.xml"/><Relationship Id="rId2" Type="http://schemas.openxmlformats.org/officeDocument/2006/relationships/slideLayout" Target="../slideLayouts/slideLayout18.xml"/><Relationship Id="rId1" Type="http://schemas.openxmlformats.org/officeDocument/2006/relationships/themeOverride" Target="../theme/themeOverride2.xml"/><Relationship Id="rId6" Type="http://schemas.openxmlformats.org/officeDocument/2006/relationships/slide" Target="slide11.xml"/><Relationship Id="rId5" Type="http://schemas.openxmlformats.org/officeDocument/2006/relationships/slide" Target="slide7.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8.xml"/><Relationship Id="rId1" Type="http://schemas.openxmlformats.org/officeDocument/2006/relationships/themeOverride" Target="../theme/themeOverride5.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8.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8.xml"/><Relationship Id="rId1" Type="http://schemas.openxmlformats.org/officeDocument/2006/relationships/themeOverride" Target="../theme/themeOverride7.xml"/><Relationship Id="rId4" Type="http://schemas.openxmlformats.org/officeDocument/2006/relationships/hyperlink" Target="http://web.archive.org/web/20110902051353/http:/news.nationalgeographic.com/" TargetMode="Externa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hemeOverride" Target="../theme/themeOverride8.xml"/><Relationship Id="rId5" Type="http://schemas.openxmlformats.org/officeDocument/2006/relationships/image" Target="../media/image3.jpeg"/><Relationship Id="rId4" Type="http://schemas.openxmlformats.org/officeDocument/2006/relationships/hyperlink" Target="http://web.archive.org/web/20110902051353/http:/news.nationalgeographic.com/"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hemeOverride" Target="../theme/themeOverride9.xml"/><Relationship Id="rId4" Type="http://schemas.openxmlformats.org/officeDocument/2006/relationships/hyperlink" Target="https://sealevel.info/feedbacks.html"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0.xml"/><Relationship Id="rId1" Type="http://schemas.openxmlformats.org/officeDocument/2006/relationships/themeOverride" Target="../theme/themeOverride10.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9.xml"/><Relationship Id="rId1" Type="http://schemas.openxmlformats.org/officeDocument/2006/relationships/themeOverride" Target="../theme/themeOverride1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9.xml"/><Relationship Id="rId1" Type="http://schemas.openxmlformats.org/officeDocument/2006/relationships/themeOverride" Target="../theme/themeOverride1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5.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35.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35.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35.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5.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5.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hyperlink" Target="https://www.sealevel.info/avgslr.html" TargetMode="External"/><Relationship Id="rId2" Type="http://schemas.openxmlformats.org/officeDocument/2006/relationships/slideLayout" Target="../slideLayouts/slideLayout35.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5.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35.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35.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35.xml"/><Relationship Id="rId1" Type="http://schemas.openxmlformats.org/officeDocument/2006/relationships/themeOverride" Target="../theme/themeOverride23.xml"/><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24.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3" Type="http://schemas.openxmlformats.org/officeDocument/2006/relationships/hyperlink" Target="https://www.sealevel.info/MSL_graph.php?id=grand+isle" TargetMode="External"/><Relationship Id="rId2" Type="http://schemas.openxmlformats.org/officeDocument/2006/relationships/slideLayout" Target="../slideLayouts/slideLayout35.xml"/><Relationship Id="rId1" Type="http://schemas.openxmlformats.org/officeDocument/2006/relationships/themeOverride" Target="../theme/themeOverride26.xml"/><Relationship Id="rId5" Type="http://schemas.openxmlformats.org/officeDocument/2006/relationships/hyperlink" Target="https://www.sealevel.info/avgslr.html" TargetMode="External"/><Relationship Id="rId4" Type="http://schemas.openxmlformats.org/officeDocument/2006/relationships/hyperlink" Target="https://www.sealevel.info/MSL_graph.php?id=skagway"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35.xml"/><Relationship Id="rId1" Type="http://schemas.openxmlformats.org/officeDocument/2006/relationships/themeOverride" Target="../theme/themeOverr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35.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35.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35.xml"/><Relationship Id="rId1" Type="http://schemas.openxmlformats.org/officeDocument/2006/relationships/themeOverride" Target="../theme/themeOverride31.xml"/></Relationships>
</file>

<file path=ppt/slides/_rels/slide32.xml.rels><?xml version="1.0" encoding="UTF-8" standalone="yes"?>
<Relationships xmlns="http://schemas.openxmlformats.org/package/2006/relationships"><Relationship Id="rId3" Type="http://schemas.openxmlformats.org/officeDocument/2006/relationships/hyperlink" Target="https://realclimatescience.com/2016/04/more-on-the-cu-sea-level-fraud/" TargetMode="External"/><Relationship Id="rId2" Type="http://schemas.openxmlformats.org/officeDocument/2006/relationships/slideLayout" Target="../slideLayouts/slideLayout35.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35.xml"/><Relationship Id="rId1" Type="http://schemas.openxmlformats.org/officeDocument/2006/relationships/themeOverride" Target="../theme/themeOverr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35.xml"/><Relationship Id="rId1" Type="http://schemas.openxmlformats.org/officeDocument/2006/relationships/themeOverride" Target="../theme/themeOverr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5.xml"/><Relationship Id="rId1" Type="http://schemas.openxmlformats.org/officeDocument/2006/relationships/themeOverride" Target="../theme/themeOverride35.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5.xml"/><Relationship Id="rId1" Type="http://schemas.openxmlformats.org/officeDocument/2006/relationships/themeOverride" Target="../theme/themeOverride36.xml"/><Relationship Id="rId4" Type="http://schemas.openxmlformats.org/officeDocument/2006/relationships/hyperlink" Target="https://www.nature.com/articles/nclimate2159"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5.xml"/><Relationship Id="rId1" Type="http://schemas.openxmlformats.org/officeDocument/2006/relationships/themeOverride" Target="../theme/themeOverride37.xml"/></Relationships>
</file>

<file path=ppt/slides/_rels/slide38.xml.rels><?xml version="1.0" encoding="UTF-8" standalone="yes"?>
<Relationships xmlns="http://schemas.openxmlformats.org/package/2006/relationships"><Relationship Id="rId3" Type="http://schemas.openxmlformats.org/officeDocument/2006/relationships/hyperlink" Target="http://www.pnas.org/content/early/2018/02/06/1717312115" TargetMode="External"/><Relationship Id="rId2" Type="http://schemas.openxmlformats.org/officeDocument/2006/relationships/slideLayout" Target="../slideLayouts/slideLayout35.xml"/><Relationship Id="rId1" Type="http://schemas.openxmlformats.org/officeDocument/2006/relationships/themeOverride" Target="../theme/themeOverride38.xml"/></Relationships>
</file>

<file path=ppt/slides/_rels/slide39.xml.rels><?xml version="1.0" encoding="UTF-8" standalone="yes"?>
<Relationships xmlns="http://schemas.openxmlformats.org/package/2006/relationships"><Relationship Id="rId3" Type="http://schemas.openxmlformats.org/officeDocument/2006/relationships/hyperlink" Target="http://www.pnas.org/content/early/2018/02/06/1717312115" TargetMode="External"/><Relationship Id="rId2" Type="http://schemas.openxmlformats.org/officeDocument/2006/relationships/slideLayout" Target="../slideLayouts/slideLayout35.xml"/><Relationship Id="rId1" Type="http://schemas.openxmlformats.org/officeDocument/2006/relationships/themeOverride" Target="../theme/themeOverride39.xml"/></Relationships>
</file>

<file path=ppt/slides/_rels/slide40.xml.rels><?xml version="1.0" encoding="UTF-8" standalone="yes"?>
<Relationships xmlns="http://schemas.openxmlformats.org/package/2006/relationships"><Relationship Id="rId3" Type="http://schemas.openxmlformats.org/officeDocument/2006/relationships/hyperlink" Target="http://www.pnas.org/content/early/2018/02/06/1717312115" TargetMode="External"/><Relationship Id="rId2" Type="http://schemas.openxmlformats.org/officeDocument/2006/relationships/slideLayout" Target="../slideLayouts/slideLayout35.xml"/><Relationship Id="rId1" Type="http://schemas.openxmlformats.org/officeDocument/2006/relationships/themeOverride" Target="../theme/themeOverride40.xml"/></Relationships>
</file>

<file path=ppt/slides/_rels/slide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35.xml"/><Relationship Id="rId1" Type="http://schemas.openxmlformats.org/officeDocument/2006/relationships/themeOverride" Target="../theme/themeOverride41.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35.xml"/><Relationship Id="rId1" Type="http://schemas.openxmlformats.org/officeDocument/2006/relationships/themeOverride" Target="../theme/themeOverride4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35.xml"/><Relationship Id="rId1" Type="http://schemas.openxmlformats.org/officeDocument/2006/relationships/themeOverride" Target="../theme/themeOverride43.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35.xml"/><Relationship Id="rId1" Type="http://schemas.openxmlformats.org/officeDocument/2006/relationships/themeOverride" Target="../theme/themeOverride45.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39.xml"/><Relationship Id="rId1" Type="http://schemas.openxmlformats.org/officeDocument/2006/relationships/themeOverride" Target="../theme/themeOverride46.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39.xml"/><Relationship Id="rId1" Type="http://schemas.openxmlformats.org/officeDocument/2006/relationships/themeOverride" Target="../theme/themeOverride47.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39.xml"/><Relationship Id="rId1" Type="http://schemas.openxmlformats.org/officeDocument/2006/relationships/themeOverride" Target="../theme/themeOverride48.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49.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0.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1.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3.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4.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35.xml"/><Relationship Id="rId1" Type="http://schemas.openxmlformats.org/officeDocument/2006/relationships/themeOverride" Target="../theme/themeOverride55.xml"/></Relationships>
</file>

<file path=ppt/slides/_rels/slide56.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6.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7.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8.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59.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60.x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61.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35.xml"/><Relationship Id="rId1" Type="http://schemas.openxmlformats.org/officeDocument/2006/relationships/themeOverride" Target="../theme/themeOverride62.xml"/></Relationships>
</file>

<file path=ppt/slides/_rels/slide63.xml.rels><?xml version="1.0" encoding="UTF-8" standalone="yes"?>
<Relationships xmlns="http://schemas.openxmlformats.org/package/2006/relationships"><Relationship Id="rId3" Type="http://schemas.openxmlformats.org/officeDocument/2006/relationships/hyperlink" Target="http://www.airspacemag.com/history-of-flight/glacier-girl-the-back-story-19218360/?all" TargetMode="External"/><Relationship Id="rId2" Type="http://schemas.openxmlformats.org/officeDocument/2006/relationships/slideLayout" Target="../slideLayouts/slideLayout35.xml"/><Relationship Id="rId1" Type="http://schemas.openxmlformats.org/officeDocument/2006/relationships/themeOverride" Target="../theme/themeOverride63.xml"/></Relationships>
</file>

<file path=ppt/slides/_rels/slide6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35.xml"/><Relationship Id="rId1" Type="http://schemas.openxmlformats.org/officeDocument/2006/relationships/themeOverride" Target="../theme/themeOverride64.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65.xml"/></Relationships>
</file>

<file path=ppt/slides/_rels/slide66.xml.rels><?xml version="1.0" encoding="UTF-8" standalone="yes"?>
<Relationships xmlns="http://schemas.openxmlformats.org/package/2006/relationships"><Relationship Id="rId3" Type="http://schemas.openxmlformats.org/officeDocument/2006/relationships/hyperlink" Target="http://web.gccaz.edu/~lnewman/gph111/topic_units/labs_all/water%20vapor%20capacity%20of%20air.pdf" TargetMode="External"/><Relationship Id="rId2" Type="http://schemas.openxmlformats.org/officeDocument/2006/relationships/slideLayout" Target="../slideLayouts/slideLayout35.xml"/><Relationship Id="rId1" Type="http://schemas.openxmlformats.org/officeDocument/2006/relationships/themeOverride" Target="../theme/themeOverride66.xml"/><Relationship Id="rId5" Type="http://schemas.openxmlformats.org/officeDocument/2006/relationships/hyperlink" Target="http://archive.is/vp9eP" TargetMode="External"/><Relationship Id="rId4" Type="http://schemas.openxmlformats.org/officeDocument/2006/relationships/hyperlink" Target="https://www.google.com/search?q=%22too+cold+to+snow%22" TargetMode="Externa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themeOverride" Target="../theme/themeOverride67.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themeOverride" Target="../theme/themeOverride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685800" y="1143000"/>
            <a:ext cx="7770813" cy="1468438"/>
          </a:xfrm>
          <a:prstGeom prst="rect">
            <a:avLst/>
          </a:prstGeom>
          <a:noFill/>
          <a:ln w="9360">
            <a:noFill/>
            <a:round/>
            <a:headEnd/>
            <a:tailEnd/>
          </a:ln>
        </p:spPr>
        <p:txBody>
          <a:bodyPr lIns="90000" tIns="45000" rIns="90000" bIns="45000" anchor="ctr"/>
          <a:lstStyle/>
          <a:p>
            <a:pPr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4400">
                <a:solidFill>
                  <a:srgbClr val="000000"/>
                </a:solidFill>
                <a:latin typeface="Calibri" pitchFamily="34" charset="0"/>
                <a:cs typeface="DejaVu Sans" pitchFamily="34" charset="0"/>
              </a:rPr>
              <a:t>Consequences of CO2 emissions</a:t>
            </a:r>
          </a:p>
        </p:txBody>
      </p:sp>
      <p:sp>
        <p:nvSpPr>
          <p:cNvPr id="51202" name="Rectangle 2"/>
          <p:cNvSpPr>
            <a:spLocks noChangeArrowheads="1"/>
          </p:cNvSpPr>
          <p:nvPr/>
        </p:nvSpPr>
        <p:spPr bwMode="auto">
          <a:xfrm>
            <a:off x="1371600" y="3124200"/>
            <a:ext cx="6399213" cy="1751013"/>
          </a:xfrm>
          <a:prstGeom prst="rect">
            <a:avLst/>
          </a:prstGeom>
          <a:noFill/>
          <a:ln w="9360">
            <a:noFill/>
            <a:round/>
            <a:headEnd/>
            <a:tailEnd/>
          </a:ln>
        </p:spPr>
        <p:txBody>
          <a:bodyPr lIns="90000" tIns="45000" rIns="90000" bIns="45000"/>
          <a:lstStyle/>
          <a:p>
            <a:pPr algn="ctr" hangingPunct="0">
              <a:spcBef>
                <a:spcPts val="650"/>
              </a:spcBef>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solidFill>
                  <a:srgbClr val="8B8B8B"/>
                </a:solidFill>
                <a:latin typeface="Calibri" pitchFamily="34" charset="0"/>
                <a:cs typeface="DejaVu Sans" pitchFamily="34" charset="0"/>
              </a:rPr>
              <a:t>Costs v. benefits</a:t>
            </a:r>
          </a:p>
          <a:p>
            <a:pPr algn="ctr" hangingPunct="0">
              <a:spcBef>
                <a:spcPts val="650"/>
              </a:spcBef>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endParaRPr lang="en-US">
              <a:solidFill>
                <a:srgbClr val="000000"/>
              </a:solidFill>
              <a:cs typeface="DejaVu Sans" pitchFamily="34" charset="0"/>
            </a:endParaRPr>
          </a:p>
          <a:p>
            <a:pPr algn="ctr" hangingPunct="0">
              <a:spcBef>
                <a:spcPts val="650"/>
              </a:spcBef>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Lst>
            </a:pPr>
            <a:r>
              <a:rPr lang="en-US">
                <a:solidFill>
                  <a:srgbClr val="8B8B8B"/>
                </a:solidFill>
                <a:latin typeface="Calibri" pitchFamily="34" charset="0"/>
                <a:cs typeface="DejaVu Sans" pitchFamily="34" charset="0"/>
              </a:rPr>
              <a:t>Dave Burton</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33400" y="457200"/>
            <a:ext cx="8610600" cy="6480175"/>
          </a:xfrm>
          <a:prstGeom prst="rect">
            <a:avLst/>
          </a:prstGeom>
          <a:noFill/>
          <a:ln w="9360">
            <a:noFill/>
            <a:round/>
            <a:headEnd/>
            <a:tailEnd/>
          </a:ln>
        </p:spPr>
        <p:txBody>
          <a:bodyPr lIns="90000" tIns="45000" rIns="90000" bIns="45000">
            <a:spAutoFit/>
          </a:bodyPr>
          <a:lstStyle/>
          <a:p>
            <a:pPr marL="215900" indent="-214313"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b="1">
                <a:solidFill>
                  <a:srgbClr val="000000"/>
                </a:solidFill>
                <a:latin typeface="Calibri" pitchFamily="34" charset="0"/>
                <a:cs typeface="DejaVu Sans" pitchFamily="34" charset="0"/>
              </a:rPr>
              <a:t>Benefits:</a:t>
            </a:r>
          </a:p>
          <a:p>
            <a:pPr marL="215900" indent="-214313"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sz="2400">
              <a:solidFill>
                <a:srgbClr val="000000"/>
              </a:solidFill>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CO2 Fertilization, improves crop yields </a:t>
            </a:r>
            <a:r>
              <a:rPr lang="en-US" sz="1800">
                <a:hlinkClick r:id="rId4" action="ppaction://hlinksldjump"/>
              </a:rPr>
              <a:t>→</a:t>
            </a:r>
            <a:endParaRPr lang="en-US" sz="2400">
              <a:solidFill>
                <a:srgbClr val="000000"/>
              </a:solidFill>
              <a:latin typeface="Calibri" pitchFamily="34" charset="0"/>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Improved drought resistance / water use efficiency </a:t>
            </a:r>
            <a:r>
              <a:rPr lang="en-US" sz="1800">
                <a:hlinkClick r:id="rId5" action="ppaction://hlinksldjump"/>
              </a:rPr>
              <a:t>→</a:t>
            </a:r>
            <a:endParaRPr lang="en-US" sz="2400">
              <a:solidFill>
                <a:srgbClr val="000000"/>
              </a:solidFill>
              <a:latin typeface="Calibri" pitchFamily="34" charset="0"/>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Warmer, more equable climate, extended growing seasons, esp. at high latitudes </a:t>
            </a:r>
            <a:r>
              <a:rPr lang="en-US" sz="1800">
                <a:hlinkClick r:id="rId6" action="ppaction://hlinksldjump"/>
              </a:rPr>
              <a:t>→</a:t>
            </a:r>
            <a:endParaRPr lang="en-US" sz="2400">
              <a:solidFill>
                <a:srgbClr val="000000"/>
              </a:solidFill>
              <a:latin typeface="Calibri" pitchFamily="34" charset="0"/>
              <a:cs typeface="DejaVu Sans" pitchFamily="34" charset="0"/>
            </a:endParaRPr>
          </a:p>
          <a:p>
            <a:pPr marL="215900" indent="-214313" hangingPunct="0">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b="1">
                <a:solidFill>
                  <a:srgbClr val="00B050"/>
                </a:solidFill>
                <a:latin typeface="Calibri" pitchFamily="34" charset="0"/>
                <a:cs typeface="DejaVu Sans" pitchFamily="34" charset="0"/>
              </a:rPr>
              <a:t>The first two benefits are </a:t>
            </a:r>
            <a:r>
              <a:rPr lang="en-US" sz="2400" b="1" u="sng">
                <a:solidFill>
                  <a:srgbClr val="00B050"/>
                </a:solidFill>
                <a:latin typeface="Calibri" pitchFamily="34" charset="0"/>
                <a:cs typeface="DejaVu Sans" pitchFamily="34" charset="0"/>
              </a:rPr>
              <a:t>proven</a:t>
            </a:r>
            <a:r>
              <a:rPr lang="en-US" sz="2400" b="1">
                <a:solidFill>
                  <a:srgbClr val="00B050"/>
                </a:solidFill>
                <a:latin typeface="Calibri" pitchFamily="34" charset="0"/>
                <a:cs typeface="DejaVu Sans" pitchFamily="34" charset="0"/>
              </a:rPr>
              <a:t>.</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b="1">
                <a:solidFill>
                  <a:srgbClr val="000000"/>
                </a:solidFill>
                <a:latin typeface="Calibri" pitchFamily="34" charset="0"/>
                <a:cs typeface="DejaVu Sans" pitchFamily="34" charset="0"/>
              </a:rPr>
              <a:t>Costs: (alleged):</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sz="2400">
              <a:solidFill>
                <a:srgbClr val="000000"/>
              </a:solidFill>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Accelerated sea-level rise </a:t>
            </a:r>
            <a:r>
              <a:rPr lang="en-US" sz="1800">
                <a:hlinkClick r:id="rId7" action="ppaction://hlinksldjump"/>
              </a:rPr>
              <a:t>→</a:t>
            </a:r>
            <a:endParaRPr lang="en-US" sz="2400">
              <a:solidFill>
                <a:srgbClr val="000000"/>
              </a:solidFill>
              <a:latin typeface="Calibri" pitchFamily="34" charset="0"/>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Worsening extreme weather</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Warmer climate hurts agricultural productivity</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Crops  become less nutritious</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a:solidFill>
                  <a:srgbClr val="000000"/>
                </a:solidFill>
                <a:latin typeface="Calibri" pitchFamily="34" charset="0"/>
                <a:cs typeface="DejaVu Sans" pitchFamily="34" charset="0"/>
              </a:rPr>
              <a:t>Polar bears, coral, Bramble Cay Mosaic-Tailed Rat</a:t>
            </a:r>
          </a:p>
          <a:p>
            <a:pPr marL="215900" indent="-214313" hangingPunct="0">
              <a:spcBef>
                <a:spcPts val="725"/>
              </a:spcBef>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400" b="1">
                <a:solidFill>
                  <a:srgbClr val="FF0000"/>
                </a:solidFill>
                <a:latin typeface="Calibri" pitchFamily="34" charset="0"/>
                <a:cs typeface="DejaVu Sans" pitchFamily="34" charset="0"/>
              </a:rPr>
              <a:t>Those costs are </a:t>
            </a:r>
            <a:r>
              <a:rPr lang="en-US" sz="2400" b="1" u="sng">
                <a:solidFill>
                  <a:srgbClr val="FF0000"/>
                </a:solidFill>
                <a:latin typeface="Calibri" pitchFamily="34" charset="0"/>
                <a:cs typeface="DejaVu Sans" pitchFamily="34" charset="0"/>
              </a:rPr>
              <a:t>hypothetical</a:t>
            </a:r>
            <a:r>
              <a:rPr lang="en-US" sz="2400" b="1">
                <a:solidFill>
                  <a:srgbClr val="FF0000"/>
                </a:solidFill>
                <a:latin typeface="Calibri" pitchFamily="34" charset="0"/>
                <a:cs typeface="DejaVu Sans" pitchFamily="34" charset="0"/>
              </a:rPr>
              <a:t>.</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sz="2400">
              <a:solidFill>
                <a:srgbClr val="000000"/>
              </a:solidFill>
              <a:cs typeface="DejaVu Sans" pitchFamily="34" charset="0"/>
            </a:endParaRP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838200" y="533400"/>
            <a:ext cx="7542213" cy="4845050"/>
          </a:xfrm>
          <a:prstGeom prst="rect">
            <a:avLst/>
          </a:prstGeom>
          <a:noFill/>
          <a:ln w="9360">
            <a:noFill/>
            <a:round/>
            <a:headEnd/>
            <a:tailEnd/>
          </a:ln>
        </p:spPr>
        <p:txBody>
          <a:bodyPr lIns="90000" tIns="45000" rIns="90000" bIns="45000">
            <a:spAutoFit/>
          </a:bodyPr>
          <a:lstStyle/>
          <a:p>
            <a:pPr marL="215900" indent="-214313"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3600">
                <a:solidFill>
                  <a:srgbClr val="000000"/>
                </a:solidFill>
                <a:latin typeface="Calibri" pitchFamily="34" charset="0"/>
                <a:cs typeface="DejaVu Sans" pitchFamily="34" charset="0"/>
              </a:rPr>
              <a:t>CO2 Fertilization improves crop yields</a:t>
            </a:r>
          </a:p>
          <a:p>
            <a:pPr marL="215900" indent="-214313"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3600">
              <a:solidFill>
                <a:srgbClr val="000000"/>
              </a:solidFill>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2400">
                <a:solidFill>
                  <a:srgbClr val="000000"/>
                </a:solidFill>
                <a:latin typeface="Calibri" pitchFamily="34" charset="0"/>
                <a:cs typeface="DejaVu Sans" pitchFamily="34" charset="0"/>
              </a:rPr>
              <a:t>Known to science for a century; </a:t>
            </a:r>
            <a:r>
              <a:rPr lang="en-US" sz="2400" i="1">
                <a:solidFill>
                  <a:srgbClr val="000000"/>
                </a:solidFill>
                <a:latin typeface="Calibri" pitchFamily="34" charset="0"/>
                <a:cs typeface="DejaVu Sans" pitchFamily="34" charset="0"/>
              </a:rPr>
              <a:t>Scientific American</a:t>
            </a:r>
            <a:r>
              <a:rPr lang="en-US" sz="2400">
                <a:solidFill>
                  <a:srgbClr val="000000"/>
                </a:solidFill>
                <a:latin typeface="Calibri" pitchFamily="34" charset="0"/>
                <a:cs typeface="DejaVu Sans" pitchFamily="34" charset="0"/>
              </a:rPr>
              <a:t> called anthropogenic  CO2 “the precious air fertilizer” in 1920.</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r>
              <a:rPr lang="en-US" sz="2400">
                <a:solidFill>
                  <a:srgbClr val="000000"/>
                </a:solidFill>
                <a:latin typeface="Calibri" pitchFamily="34" charset="0"/>
                <a:cs typeface="DejaVu Sans" pitchFamily="34" charset="0"/>
              </a:rPr>
              <a:t> </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Lst>
            </a:pPr>
            <a:endParaRPr lang="en-US" sz="2400">
              <a:solidFill>
                <a:srgbClr val="000000"/>
              </a:solidFill>
              <a:cs typeface="DejaVu Sans" pitchFamily="34" charset="0"/>
            </a:endParaRPr>
          </a:p>
        </p:txBody>
      </p:sp>
      <p:pic>
        <p:nvPicPr>
          <p:cNvPr id="55298" name="Picture 2"/>
          <p:cNvPicPr>
            <a:picLocks noChangeAspect="1" noChangeArrowheads="1"/>
          </p:cNvPicPr>
          <p:nvPr/>
        </p:nvPicPr>
        <p:blipFill>
          <a:blip r:embed="rId4"/>
          <a:srcRect/>
          <a:stretch>
            <a:fillRect/>
          </a:stretch>
        </p:blipFill>
        <p:spPr bwMode="auto">
          <a:xfrm>
            <a:off x="0" y="2520950"/>
            <a:ext cx="9142413" cy="4335463"/>
          </a:xfrm>
          <a:prstGeom prst="rect">
            <a:avLst/>
          </a:prstGeom>
          <a:noFill/>
          <a:ln w="9360">
            <a:noFill/>
            <a:round/>
            <a:headEnd/>
            <a:tailEnd/>
          </a:ln>
        </p:spPr>
      </p:pic>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
          <p:cNvSpPr>
            <a:spLocks noChangeArrowheads="1"/>
          </p:cNvSpPr>
          <p:nvPr/>
        </p:nvSpPr>
        <p:spPr bwMode="auto">
          <a:xfrm>
            <a:off x="533400" y="533400"/>
            <a:ext cx="8151813" cy="8045450"/>
          </a:xfrm>
          <a:prstGeom prst="rect">
            <a:avLst/>
          </a:prstGeom>
          <a:noFill/>
          <a:ln w="9360">
            <a:noFill/>
            <a:round/>
            <a:headEnd/>
            <a:tailEnd/>
          </a:ln>
        </p:spPr>
        <p:txBody>
          <a:bodyPr lIns="90000" tIns="45000" rIns="90000" bIns="45000">
            <a:spAutoFit/>
          </a:bodyPr>
          <a:lstStyle/>
          <a:p>
            <a:pPr marL="215900" indent="-214313"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3600">
                <a:solidFill>
                  <a:srgbClr val="000000"/>
                </a:solidFill>
                <a:latin typeface="Calibri" pitchFamily="34" charset="0"/>
                <a:cs typeface="DejaVu Sans" pitchFamily="34" charset="0"/>
              </a:rPr>
              <a:t>CO2 Fertilization improves crop yields</a:t>
            </a:r>
          </a:p>
          <a:p>
            <a:pPr marL="215900" indent="-214313"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3600">
              <a:solidFill>
                <a:srgbClr val="000000"/>
              </a:solidFill>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Average outdoor CO2 level (408 ppmv) is elevated by ~128 ppmv  (45%) above “pre-industrial” (Little Ice Age, ~280 ppmv).</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Commercial greenhouses use CO2 generators to typically maintain daytime CO2 levels at 1200–1500 ppmv (elevated by  at 330%–435% above pre-industrial)</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 = 7x  to 10x the anthropogenic increase in outdoor levels.</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Because it is dramatically beneficial for plants.</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Harmless to humans and animals (submarines and Int’l Space Station keep levels much higher).</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800">
                <a:solidFill>
                  <a:srgbClr val="000000"/>
                </a:solidFill>
                <a:latin typeface="Calibri" pitchFamily="34" charset="0"/>
                <a:cs typeface="DejaVu Sans" pitchFamily="34" charset="0"/>
              </a:rPr>
              <a:t> </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p:cNvPicPr>
            <a:picLocks noChangeAspect="1" noChangeArrowheads="1"/>
          </p:cNvPicPr>
          <p:nvPr/>
        </p:nvPicPr>
        <p:blipFill>
          <a:blip r:embed="rId4"/>
          <a:srcRect/>
          <a:stretch>
            <a:fillRect/>
          </a:stretch>
        </p:blipFill>
        <p:spPr bwMode="auto">
          <a:xfrm>
            <a:off x="457200" y="685800"/>
            <a:ext cx="8167688" cy="5556250"/>
          </a:xfrm>
          <a:prstGeom prst="rect">
            <a:avLst/>
          </a:prstGeom>
          <a:noFill/>
          <a:ln w="9360">
            <a:noFill/>
            <a:round/>
            <a:headEnd/>
            <a:tailEnd/>
          </a:ln>
        </p:spPr>
      </p:pic>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533400" y="533400"/>
            <a:ext cx="8151813" cy="8045450"/>
          </a:xfrm>
          <a:prstGeom prst="rect">
            <a:avLst/>
          </a:prstGeom>
          <a:noFill/>
          <a:ln w="9360">
            <a:noFill/>
            <a:round/>
            <a:headEnd/>
            <a:tailEnd/>
          </a:ln>
        </p:spPr>
        <p:txBody>
          <a:bodyPr lIns="90000" tIns="45000" rIns="90000" bIns="45000">
            <a:spAutoFit/>
          </a:bodyPr>
          <a:lstStyle/>
          <a:p>
            <a:pPr marL="215900" indent="-214313"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3600">
                <a:solidFill>
                  <a:srgbClr val="000000"/>
                </a:solidFill>
                <a:latin typeface="Calibri" pitchFamily="34" charset="0"/>
                <a:cs typeface="DejaVu Sans" pitchFamily="34" charset="0"/>
              </a:rPr>
              <a:t>CO2 Fertilization improves crop yields</a:t>
            </a:r>
          </a:p>
          <a:p>
            <a:pPr marL="215900" indent="-214313"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3600">
              <a:solidFill>
                <a:srgbClr val="000000"/>
              </a:solidFill>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Thousands of studies confirm:</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Large benefits for C3 (and CAM) crops (most plants)</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Similar benefits for corn, smaller for other C4 grasses under otherwise-ideal  conditions: (millet, sorghum, sugarcane), but large benefits when drought-stressed</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15–20% of current agricultural production is a direct result of CO2 fertilization</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Without that improved productivity, mankind could approximately make up for the lost output by putting </a:t>
            </a:r>
            <a:r>
              <a:rPr lang="en-US" sz="2400" u="sng">
                <a:solidFill>
                  <a:srgbClr val="000000"/>
                </a:solidFill>
                <a:latin typeface="Calibri" pitchFamily="34" charset="0"/>
                <a:cs typeface="DejaVu Sans" pitchFamily="34" charset="0"/>
              </a:rPr>
              <a:t>all</a:t>
            </a:r>
            <a:r>
              <a:rPr lang="en-US" sz="2400">
                <a:solidFill>
                  <a:srgbClr val="000000"/>
                </a:solidFill>
                <a:latin typeface="Calibri" pitchFamily="34" charset="0"/>
                <a:cs typeface="DejaVu Sans" pitchFamily="34" charset="0"/>
              </a:rPr>
              <a:t> of the world’s rainforests under cultivation.</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800">
                <a:solidFill>
                  <a:srgbClr val="000000"/>
                </a:solidFill>
                <a:latin typeface="Calibri" pitchFamily="34" charset="0"/>
                <a:cs typeface="DejaVu Sans" pitchFamily="34" charset="0"/>
              </a:rPr>
              <a:t> </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800">
              <a:solidFill>
                <a:srgbClr val="000000"/>
              </a:solidFill>
              <a:cs typeface="DejaVu Sans" pitchFamily="34" charset="0"/>
            </a:endParaRP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1"/>
          <p:cNvSpPr>
            <a:spLocks noChangeArrowheads="1"/>
          </p:cNvSpPr>
          <p:nvPr/>
        </p:nvSpPr>
        <p:spPr bwMode="auto">
          <a:xfrm>
            <a:off x="533400" y="533400"/>
            <a:ext cx="8151813" cy="6704013"/>
          </a:xfrm>
          <a:prstGeom prst="rect">
            <a:avLst/>
          </a:prstGeom>
          <a:noFill/>
          <a:ln w="9360">
            <a:noFill/>
            <a:round/>
            <a:headEnd/>
            <a:tailEnd/>
          </a:ln>
        </p:spPr>
        <p:txBody>
          <a:bodyPr lIns="90000" tIns="45000" rIns="90000" bIns="45000">
            <a:spAutoFit/>
          </a:bodyPr>
          <a:lstStyle/>
          <a:p>
            <a:pPr marL="215900" indent="-214313"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3600">
                <a:solidFill>
                  <a:srgbClr val="000000"/>
                </a:solidFill>
                <a:latin typeface="Calibri" pitchFamily="34" charset="0"/>
                <a:cs typeface="DejaVu Sans" pitchFamily="34" charset="0"/>
              </a:rPr>
              <a:t>Improved drought resistance /</a:t>
            </a:r>
            <a:r>
              <a:rPr lang="en-US" sz="1800">
                <a:solidFill>
                  <a:srgbClr val="000000"/>
                </a:solidFill>
                <a:cs typeface="DejaVu Sans" pitchFamily="34" charset="0"/>
              </a:rPr>
              <a:t/>
            </a:r>
            <a:br>
              <a:rPr lang="en-US" sz="1800">
                <a:solidFill>
                  <a:srgbClr val="000000"/>
                </a:solidFill>
                <a:cs typeface="DejaVu Sans" pitchFamily="34" charset="0"/>
              </a:rPr>
            </a:br>
            <a:r>
              <a:rPr lang="en-US" sz="3600">
                <a:solidFill>
                  <a:srgbClr val="000000"/>
                </a:solidFill>
                <a:latin typeface="Calibri" pitchFamily="34" charset="0"/>
                <a:cs typeface="DejaVu Sans" pitchFamily="34" charset="0"/>
              </a:rPr>
              <a:t>water use efficiency</a:t>
            </a:r>
          </a:p>
          <a:p>
            <a:pPr marL="215900" indent="-214313"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3600">
              <a:solidFill>
                <a:srgbClr val="000000"/>
              </a:solidFill>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Even C4 plants benefit greatly from extra CO2 when drought-stressed.</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The Earth is “greening” – especially arid regions, like the Sahel</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National Geographic reported: </a:t>
            </a:r>
            <a:r>
              <a:rPr lang="en-US" sz="1800">
                <a:solidFill>
                  <a:srgbClr val="000000"/>
                </a:solidFill>
                <a:cs typeface="DejaVu Sans" pitchFamily="34" charset="0"/>
              </a:rPr>
              <a:t/>
            </a:r>
            <a:br>
              <a:rPr lang="en-US" sz="1800">
                <a:solidFill>
                  <a:srgbClr val="000000"/>
                </a:solidFill>
                <a:cs typeface="DejaVu Sans" pitchFamily="34" charset="0"/>
              </a:rPr>
            </a:br>
            <a:r>
              <a:rPr lang="en-US" sz="2400">
                <a:solidFill>
                  <a:srgbClr val="000000"/>
                </a:solidFill>
                <a:latin typeface="Calibri" pitchFamily="34" charset="0"/>
                <a:cs typeface="DejaVu Sans" pitchFamily="34" charset="0"/>
              </a:rPr>
              <a:t> </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800" b="1">
                <a:solidFill>
                  <a:srgbClr val="000000"/>
                </a:solidFill>
                <a:cs typeface="DejaVu Sans" pitchFamily="34" charset="0"/>
              </a:rPr>
              <a:t>Sahara Desert Greening Due to Climate Change?</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1400">
                <a:solidFill>
                  <a:srgbClr val="000000"/>
                </a:solidFill>
                <a:cs typeface="DejaVu Sans" pitchFamily="34" charset="0"/>
              </a:rPr>
              <a:t>James Owen for </a:t>
            </a:r>
            <a:r>
              <a:rPr lang="en-US" sz="1400" b="1" i="1" u="sng">
                <a:solidFill>
                  <a:srgbClr val="0000FF"/>
                </a:solidFill>
                <a:cs typeface="DejaVu Sans" pitchFamily="34" charset="0"/>
                <a:hlinkClick r:id="rId4"/>
              </a:rPr>
              <a:t>National Geographic News</a:t>
            </a:r>
            <a:r>
              <a:rPr lang="en-US" sz="1400">
                <a:solidFill>
                  <a:srgbClr val="000000"/>
                </a:solidFill>
                <a:cs typeface="DejaVu Sans" pitchFamily="34" charset="0"/>
              </a:rPr>
              <a:t>, July 31, 2009</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14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000" i="1">
                <a:solidFill>
                  <a:srgbClr val="000000"/>
                </a:solidFill>
                <a:latin typeface="Calibri" pitchFamily="34" charset="0"/>
                <a:cs typeface="DejaVu Sans" pitchFamily="34" charset="0"/>
              </a:rPr>
              <a:t>"Before, there was not a single scorpion, not a single blade of grass … Now you have people grazing their camels in areas which may not have been used for hundreds or even thousands of years. You see birds, ostriches, gazelles coming back, even sorts of amphibians coming back … The trend has continued for more than 20 years. It is </a:t>
            </a:r>
            <a:r>
              <a:rPr lang="en-US" sz="2000" b="1" i="1">
                <a:solidFill>
                  <a:srgbClr val="000000"/>
                </a:solidFill>
                <a:latin typeface="Calibri" pitchFamily="34" charset="0"/>
                <a:cs typeface="DejaVu Sans" pitchFamily="34" charset="0"/>
              </a:rPr>
              <a:t>indisputable</a:t>
            </a:r>
            <a:r>
              <a:rPr lang="en-US" sz="2000" i="1">
                <a:solidFill>
                  <a:srgbClr val="000000"/>
                </a:solidFill>
                <a:latin typeface="Calibri" pitchFamily="34" charset="0"/>
                <a:cs typeface="DejaVu Sans" pitchFamily="34" charset="0"/>
              </a:rPr>
              <a:t>." </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0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000">
              <a:solidFill>
                <a:srgbClr val="000000"/>
              </a:solidFill>
              <a:cs typeface="DejaVu Sans" pitchFamily="34" charset="0"/>
            </a:endParaRP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000">
              <a:solidFill>
                <a:srgbClr val="000000"/>
              </a:solidFill>
              <a:cs typeface="DejaVu Sans" pitchFamily="34" charset="0"/>
            </a:endParaRP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1"/>
          <p:cNvSpPr>
            <a:spLocks noChangeArrowheads="1"/>
          </p:cNvSpPr>
          <p:nvPr/>
        </p:nvSpPr>
        <p:spPr bwMode="auto">
          <a:xfrm>
            <a:off x="1143000" y="5105400"/>
            <a:ext cx="6856413" cy="1519238"/>
          </a:xfrm>
          <a:prstGeom prst="rect">
            <a:avLst/>
          </a:prstGeom>
          <a:noFill/>
          <a:ln w="9360">
            <a:noFill/>
            <a:round/>
            <a:headEnd/>
            <a:tailEnd/>
          </a:ln>
        </p:spPr>
        <p:txBody>
          <a:bodyPr lIns="90000" tIns="45000" rIns="90000" bIns="45000">
            <a:spAutoFit/>
          </a:bodyPr>
          <a:lstStyle/>
          <a:p>
            <a:pP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1600">
                <a:solidFill>
                  <a:srgbClr val="000000"/>
                </a:solidFill>
                <a:latin typeface="Calibri" pitchFamily="34" charset="0"/>
                <a:cs typeface="DejaVu Sans" pitchFamily="34" charset="0"/>
              </a:rPr>
              <a:t>Villagers herd goats near windblown sand dunes in the Sahel region of Niger, North Africa. Vast swaths of North Africa are getting noticeably lusher due to warming temperatures, new satellite images show, suggesting a possible boon for people living in the driest part of the continent.</a:t>
            </a:r>
            <a:r>
              <a:rPr lang="en-US" sz="1800">
                <a:solidFill>
                  <a:srgbClr val="000000"/>
                </a:solidFill>
                <a:cs typeface="DejaVu Sans" pitchFamily="34" charset="0"/>
              </a:rPr>
              <a:t/>
            </a:r>
            <a:br>
              <a:rPr lang="en-US" sz="1800">
                <a:solidFill>
                  <a:srgbClr val="000000"/>
                </a:solidFill>
                <a:cs typeface="DejaVu Sans" pitchFamily="34" charset="0"/>
              </a:rPr>
            </a:br>
            <a:r>
              <a:rPr lang="en-US" sz="1500" i="1">
                <a:solidFill>
                  <a:srgbClr val="000000"/>
                </a:solidFill>
                <a:latin typeface="Calibri" pitchFamily="34" charset="0"/>
                <a:cs typeface="DejaVu Sans" pitchFamily="34" charset="0"/>
              </a:rPr>
              <a:t>Photograph by Pascal Maitre/NGS</a:t>
            </a:r>
            <a:r>
              <a:rPr lang="en-US" sz="1500">
                <a:solidFill>
                  <a:srgbClr val="000000"/>
                </a:solidFill>
                <a:latin typeface="Calibri" pitchFamily="34" charset="0"/>
                <a:cs typeface="DejaVu Sans" pitchFamily="34" charset="0"/>
              </a:rPr>
              <a:t> </a:t>
            </a:r>
            <a:r>
              <a:rPr lang="en-US" sz="1500" b="1" i="1" u="sng">
                <a:solidFill>
                  <a:srgbClr val="0000FF"/>
                </a:solidFill>
                <a:latin typeface="Calibri" pitchFamily="34" charset="0"/>
                <a:cs typeface="DejaVu Sans" pitchFamily="34" charset="0"/>
                <a:hlinkClick r:id="rId4"/>
              </a:rPr>
              <a:t>National Geographic News</a:t>
            </a:r>
            <a:r>
              <a:rPr lang="en-US" sz="1500">
                <a:solidFill>
                  <a:srgbClr val="000000"/>
                </a:solidFill>
                <a:latin typeface="Calibri" pitchFamily="34" charset="0"/>
                <a:cs typeface="DejaVu Sans" pitchFamily="34" charset="0"/>
              </a:rPr>
              <a:t>, July 31, 2009</a:t>
            </a:r>
          </a:p>
          <a:p>
            <a:pP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endParaRPr lang="en-US" sz="1500">
              <a:solidFill>
                <a:srgbClr val="000000"/>
              </a:solidFill>
              <a:cs typeface="DejaVu Sans" pitchFamily="34" charset="0"/>
            </a:endParaRPr>
          </a:p>
        </p:txBody>
      </p:sp>
      <p:pic>
        <p:nvPicPr>
          <p:cNvPr id="65538" name="Picture 2"/>
          <p:cNvPicPr>
            <a:picLocks noChangeAspect="1" noChangeArrowheads="1"/>
          </p:cNvPicPr>
          <p:nvPr/>
        </p:nvPicPr>
        <p:blipFill>
          <a:blip r:embed="rId5"/>
          <a:srcRect/>
          <a:stretch>
            <a:fillRect/>
          </a:stretch>
        </p:blipFill>
        <p:spPr bwMode="auto">
          <a:xfrm>
            <a:off x="1219200" y="228600"/>
            <a:ext cx="6589713" cy="4845050"/>
          </a:xfrm>
          <a:prstGeom prst="rect">
            <a:avLst/>
          </a:prstGeom>
          <a:noFill/>
          <a:ln w="9360">
            <a:noFill/>
            <a:round/>
            <a:headEnd/>
            <a:tailEnd/>
          </a:ln>
        </p:spPr>
      </p:pic>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ChangeArrowheads="1"/>
          </p:cNvSpPr>
          <p:nvPr/>
        </p:nvSpPr>
        <p:spPr bwMode="auto">
          <a:xfrm>
            <a:off x="533400" y="533400"/>
            <a:ext cx="8151813" cy="5759450"/>
          </a:xfrm>
          <a:prstGeom prst="rect">
            <a:avLst/>
          </a:prstGeom>
          <a:noFill/>
          <a:ln w="9360">
            <a:noFill/>
            <a:round/>
            <a:headEnd/>
            <a:tailEnd/>
          </a:ln>
        </p:spPr>
        <p:txBody>
          <a:bodyPr lIns="90000" tIns="45000" rIns="90000" bIns="45000">
            <a:spAutoFit/>
          </a:bodyPr>
          <a:lstStyle/>
          <a:p>
            <a:pPr marL="215900" indent="-214313"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3600">
                <a:solidFill>
                  <a:srgbClr val="000000"/>
                </a:solidFill>
                <a:latin typeface="Calibri" pitchFamily="34" charset="0"/>
                <a:cs typeface="DejaVu Sans" pitchFamily="34" charset="0"/>
              </a:rPr>
              <a:t>Natural “negative </a:t>
            </a:r>
            <a:r>
              <a:rPr lang="en-US" sz="3600" u="sng">
                <a:solidFill>
                  <a:srgbClr val="0000FF"/>
                </a:solidFill>
                <a:latin typeface="Calibri" pitchFamily="34" charset="0"/>
                <a:cs typeface="DejaVu Sans" pitchFamily="34" charset="0"/>
                <a:hlinkClick r:id="rId4"/>
              </a:rPr>
              <a:t>feedbacks</a:t>
            </a:r>
            <a:r>
              <a:rPr lang="en-US" sz="3600">
                <a:solidFill>
                  <a:srgbClr val="000000"/>
                </a:solidFill>
                <a:latin typeface="Calibri" pitchFamily="34" charset="0"/>
                <a:cs typeface="DejaVu Sans" pitchFamily="34" charset="0"/>
              </a:rPr>
              <a:t>” reduce</a:t>
            </a:r>
            <a:r>
              <a:rPr lang="en-US" sz="1800">
                <a:solidFill>
                  <a:srgbClr val="000000"/>
                </a:solidFill>
                <a:cs typeface="DejaVu Sans" pitchFamily="34" charset="0"/>
              </a:rPr>
              <a:t/>
            </a:r>
            <a:br>
              <a:rPr lang="en-US" sz="1800">
                <a:solidFill>
                  <a:srgbClr val="000000"/>
                </a:solidFill>
                <a:cs typeface="DejaVu Sans" pitchFamily="34" charset="0"/>
              </a:rPr>
            </a:br>
            <a:r>
              <a:rPr lang="en-US" sz="3600">
                <a:solidFill>
                  <a:srgbClr val="000000"/>
                </a:solidFill>
                <a:latin typeface="Calibri" pitchFamily="34" charset="0"/>
                <a:cs typeface="DejaVu Sans" pitchFamily="34" charset="0"/>
              </a:rPr>
              <a:t>the effect of CO2 emissions</a:t>
            </a:r>
          </a:p>
          <a:p>
            <a:pPr marL="215900" indent="-214313"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3600">
              <a:solidFill>
                <a:srgbClr val="000000"/>
              </a:solidFill>
              <a:cs typeface="DejaVu Sans" pitchFamily="34" charset="0"/>
            </a:endParaRP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AR5 estimates 27% [p. 6-3] or 29% [Fig. 6.1] of current anthropogenic CO2 emissions are removed from that atmosphere each year by terrestrial </a:t>
            </a:r>
            <a:r>
              <a:rPr lang="en-US" sz="2400" b="1">
                <a:solidFill>
                  <a:srgbClr val="000000"/>
                </a:solidFill>
                <a:latin typeface="Calibri" pitchFamily="34" charset="0"/>
                <a:cs typeface="DejaVu Sans" pitchFamily="34" charset="0"/>
              </a:rPr>
              <a:t>greening</a:t>
            </a:r>
            <a:r>
              <a:rPr lang="en-US" sz="2400">
                <a:solidFill>
                  <a:srgbClr val="000000"/>
                </a:solidFill>
                <a:latin typeface="Calibri" pitchFamily="34" charset="0"/>
                <a:cs typeface="DejaVu Sans" pitchFamily="34" charset="0"/>
              </a:rPr>
              <a:t>.</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The percentage seems to be increasing.</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AR5 estimates that the oceans remove another 26% [Fig 6.1].</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Calcifying coccolithophore growth is increasing, which removes dissolved CO2 from the upper layer of the ocean.</a:t>
            </a:r>
          </a:p>
          <a:p>
            <a:pPr marL="215900" indent="-214313" hangingPunct="0">
              <a:buClr>
                <a:srgbClr val="000000"/>
              </a:buClr>
              <a:buSzPct val="100000"/>
              <a:buFont typeface="Arial" charset="0"/>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2400">
                <a:solidFill>
                  <a:srgbClr val="000000"/>
                </a:solidFill>
                <a:latin typeface="Calibri" pitchFamily="34" charset="0"/>
                <a:cs typeface="DejaVu Sans" pitchFamily="34" charset="0"/>
              </a:rPr>
              <a:t>Even though CO2 emissions increased about 2%/year over the last 30 years, less than half of that CO2 stayed in the atmosphere.</a:t>
            </a:r>
          </a:p>
          <a:p>
            <a:pPr marL="215900" indent="-214313" hangingPunct="0">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endParaRPr lang="en-US" sz="2400">
              <a:solidFill>
                <a:srgbClr val="000000"/>
              </a:solidFill>
              <a:cs typeface="DejaVu Sans" pitchFamily="34" charset="0"/>
            </a:endParaRP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1"/>
          <p:cNvPicPr>
            <a:picLocks noChangeAspect="1" noChangeArrowheads="1"/>
          </p:cNvPicPr>
          <p:nvPr/>
        </p:nvPicPr>
        <p:blipFill>
          <a:blip r:embed="rId4"/>
          <a:srcRect/>
          <a:stretch>
            <a:fillRect/>
          </a:stretch>
        </p:blipFill>
        <p:spPr bwMode="auto">
          <a:xfrm>
            <a:off x="-457200" y="-833438"/>
            <a:ext cx="10056813" cy="8523288"/>
          </a:xfrm>
          <a:prstGeom prst="rect">
            <a:avLst/>
          </a:prstGeom>
          <a:noFill/>
          <a:ln w="9525">
            <a:noFill/>
            <a:round/>
            <a:headEnd/>
            <a:tailEnd/>
          </a:ln>
        </p:spPr>
      </p:pic>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
          <p:cNvSpPr>
            <a:spLocks noChangeArrowheads="1"/>
          </p:cNvSpPr>
          <p:nvPr/>
        </p:nvSpPr>
        <p:spPr bwMode="auto">
          <a:xfrm>
            <a:off x="457200" y="304800"/>
            <a:ext cx="8228013" cy="1903413"/>
          </a:xfrm>
          <a:prstGeom prst="rect">
            <a:avLst/>
          </a:prstGeom>
          <a:noFill/>
          <a:ln w="9360">
            <a:noFill/>
            <a:round/>
            <a:headEnd/>
            <a:tailEnd/>
          </a:ln>
        </p:spPr>
        <p:txBody>
          <a:bodyPr lIns="90000" tIns="45000" rIns="90000" bIns="45000" anchor="ctr"/>
          <a:lstStyle/>
          <a:p>
            <a:pPr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4000">
                <a:solidFill>
                  <a:srgbClr val="000000"/>
                </a:solidFill>
                <a:latin typeface="Calibri" pitchFamily="34" charset="0"/>
                <a:cs typeface="DejaVu Sans" pitchFamily="34" charset="0"/>
              </a:rPr>
              <a:t>Arrhenius anticipated the</a:t>
            </a:r>
            <a:r>
              <a:rPr lang="en-US" sz="1800">
                <a:solidFill>
                  <a:srgbClr val="000000"/>
                </a:solidFill>
                <a:cs typeface="DejaVu Sans" pitchFamily="34" charset="0"/>
              </a:rPr>
              <a:t/>
            </a:r>
            <a:br>
              <a:rPr lang="en-US" sz="1800">
                <a:solidFill>
                  <a:srgbClr val="000000"/>
                </a:solidFill>
                <a:cs typeface="DejaVu Sans" pitchFamily="34" charset="0"/>
              </a:rPr>
            </a:br>
            <a:r>
              <a:rPr lang="en-US" sz="4000">
                <a:solidFill>
                  <a:srgbClr val="000000"/>
                </a:solidFill>
                <a:latin typeface="Calibri" pitchFamily="34" charset="0"/>
                <a:cs typeface="DejaVu Sans" pitchFamily="34" charset="0"/>
              </a:rPr>
              <a:t>benefits of CO2 emissions</a:t>
            </a:r>
            <a:r>
              <a:rPr lang="en-US" sz="1800">
                <a:solidFill>
                  <a:srgbClr val="000000"/>
                </a:solidFill>
                <a:cs typeface="DejaVu Sans" pitchFamily="34" charset="0"/>
              </a:rPr>
              <a:t/>
            </a:r>
            <a:br>
              <a:rPr lang="en-US" sz="1800">
                <a:solidFill>
                  <a:srgbClr val="000000"/>
                </a:solidFill>
                <a:cs typeface="DejaVu Sans" pitchFamily="34" charset="0"/>
              </a:rPr>
            </a:br>
            <a:r>
              <a:rPr lang="en-US" sz="4000">
                <a:solidFill>
                  <a:srgbClr val="000000"/>
                </a:solidFill>
                <a:latin typeface="Calibri" pitchFamily="34" charset="0"/>
                <a:cs typeface="DejaVu Sans" pitchFamily="34" charset="0"/>
              </a:rPr>
              <a:t>111 years ago</a:t>
            </a:r>
          </a:p>
        </p:txBody>
      </p:sp>
      <p:pic>
        <p:nvPicPr>
          <p:cNvPr id="71682" name="Picture 4" descr="Svante_Arrhenius_cover_and_headshot1"/>
          <p:cNvPicPr>
            <a:picLocks noChangeAspect="1" noChangeArrowheads="1"/>
          </p:cNvPicPr>
          <p:nvPr/>
        </p:nvPicPr>
        <p:blipFill>
          <a:blip r:embed="rId4"/>
          <a:srcRect/>
          <a:stretch>
            <a:fillRect/>
          </a:stretch>
        </p:blipFill>
        <p:spPr bwMode="auto">
          <a:xfrm>
            <a:off x="2286000" y="2514600"/>
            <a:ext cx="4533900" cy="2476500"/>
          </a:xfrm>
          <a:prstGeom prst="rect">
            <a:avLst/>
          </a:prstGeom>
          <a:noFill/>
          <a:ln w="9525">
            <a:noFill/>
            <a:miter lim="800000"/>
            <a:headEnd/>
            <a:tailEnd/>
          </a:ln>
        </p:spPr>
      </p:pic>
      <p:sp>
        <p:nvSpPr>
          <p:cNvPr id="71683" name="Text Box 5"/>
          <p:cNvSpPr txBox="1">
            <a:spLocks noChangeArrowheads="1"/>
          </p:cNvSpPr>
          <p:nvPr/>
        </p:nvSpPr>
        <p:spPr bwMode="auto">
          <a:xfrm>
            <a:off x="1143000" y="5486400"/>
            <a:ext cx="7315200" cy="779463"/>
          </a:xfrm>
          <a:prstGeom prst="rect">
            <a:avLst/>
          </a:prstGeom>
          <a:noFill/>
          <a:ln w="9525">
            <a:noFill/>
            <a:miter lim="800000"/>
            <a:headEnd/>
            <a:tailEnd/>
          </a:ln>
        </p:spPr>
        <p:txBody>
          <a:bodyPr>
            <a:spAutoFit/>
          </a:bodyPr>
          <a:lstStyle/>
          <a:p>
            <a:pPr defTabSz="914400" hangingPunct="0">
              <a:spcBef>
                <a:spcPts val="1200"/>
              </a:spcBef>
              <a:buClr>
                <a:srgbClr val="000000"/>
              </a:buClr>
              <a:buSzPct val="100000"/>
              <a:buFont typeface="Times New Roman" pitchFamily="18" charset="0"/>
              <a:buNone/>
            </a:pPr>
            <a:r>
              <a:rPr lang="en-US" sz="1800">
                <a:solidFill>
                  <a:srgbClr val="000000"/>
                </a:solidFill>
              </a:rPr>
              <a:t>Svante Arrhenius,</a:t>
            </a:r>
            <a:r>
              <a:rPr lang="en-US" sz="1800" i="1">
                <a:solidFill>
                  <a:srgbClr val="000000"/>
                </a:solidFill>
              </a:rPr>
              <a:t> Worlds in the Making, </a:t>
            </a:r>
            <a:r>
              <a:rPr lang="en-US" sz="1800">
                <a:solidFill>
                  <a:srgbClr val="000000"/>
                </a:solidFill>
              </a:rPr>
              <a:t>1908 (English translation)</a:t>
            </a:r>
          </a:p>
          <a:p>
            <a:pPr defTabSz="914400">
              <a:spcBef>
                <a:spcPct val="50000"/>
              </a:spcBef>
            </a:pPr>
            <a:endParaRPr lang="en-US" sz="1800"/>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457200" y="304800"/>
            <a:ext cx="8228013" cy="1903413"/>
          </a:xfrm>
          <a:prstGeom prst="rect">
            <a:avLst/>
          </a:prstGeom>
          <a:noFill/>
          <a:ln w="9360">
            <a:noFill/>
            <a:round/>
            <a:headEnd/>
            <a:tailEnd/>
          </a:ln>
        </p:spPr>
        <p:txBody>
          <a:bodyPr lIns="90000" tIns="45000" rIns="90000" bIns="45000" anchor="ctr"/>
          <a:lstStyle/>
          <a:p>
            <a:pPr algn="ctr" hangingPunct="0">
              <a:buClr>
                <a:srgbClr val="000000"/>
              </a:buClr>
              <a:buSzPct val="100000"/>
              <a:buFont typeface="Times New Roman" pitchFamily="18" charset="0"/>
              <a:buNone/>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Lst>
            </a:pPr>
            <a:r>
              <a:rPr lang="en-US" sz="4000">
                <a:solidFill>
                  <a:srgbClr val="000000"/>
                </a:solidFill>
                <a:latin typeface="Calibri" pitchFamily="34" charset="0"/>
                <a:cs typeface="DejaVu Sans" pitchFamily="34" charset="0"/>
              </a:rPr>
              <a:t>Arrhenius anticipated the</a:t>
            </a:r>
            <a:r>
              <a:rPr lang="en-US" sz="1800">
                <a:solidFill>
                  <a:srgbClr val="000000"/>
                </a:solidFill>
                <a:cs typeface="DejaVu Sans" pitchFamily="34" charset="0"/>
              </a:rPr>
              <a:t/>
            </a:r>
            <a:br>
              <a:rPr lang="en-US" sz="1800">
                <a:solidFill>
                  <a:srgbClr val="000000"/>
                </a:solidFill>
                <a:cs typeface="DejaVu Sans" pitchFamily="34" charset="0"/>
              </a:rPr>
            </a:br>
            <a:r>
              <a:rPr lang="en-US" sz="4000">
                <a:solidFill>
                  <a:srgbClr val="000000"/>
                </a:solidFill>
                <a:latin typeface="Calibri" pitchFamily="34" charset="0"/>
                <a:cs typeface="DejaVu Sans" pitchFamily="34" charset="0"/>
              </a:rPr>
              <a:t>benefits of CO2 emissions</a:t>
            </a:r>
            <a:r>
              <a:rPr lang="en-US" sz="1800">
                <a:solidFill>
                  <a:srgbClr val="000000"/>
                </a:solidFill>
                <a:cs typeface="DejaVu Sans" pitchFamily="34" charset="0"/>
              </a:rPr>
              <a:t/>
            </a:r>
            <a:br>
              <a:rPr lang="en-US" sz="1800">
                <a:solidFill>
                  <a:srgbClr val="000000"/>
                </a:solidFill>
                <a:cs typeface="DejaVu Sans" pitchFamily="34" charset="0"/>
              </a:rPr>
            </a:br>
            <a:r>
              <a:rPr lang="en-US" sz="4000">
                <a:solidFill>
                  <a:srgbClr val="000000"/>
                </a:solidFill>
                <a:latin typeface="Calibri" pitchFamily="34" charset="0"/>
                <a:cs typeface="DejaVu Sans" pitchFamily="34" charset="0"/>
              </a:rPr>
              <a:t>111 years ago</a:t>
            </a:r>
          </a:p>
        </p:txBody>
      </p:sp>
      <p:pic>
        <p:nvPicPr>
          <p:cNvPr id="73730" name="Picture 4" descr="Svante_Arrhenius_1908_p63_excerpt_touting_the_good_news_of_global_warming6"/>
          <p:cNvPicPr>
            <a:picLocks noChangeAspect="1" noChangeArrowheads="1"/>
          </p:cNvPicPr>
          <p:nvPr/>
        </p:nvPicPr>
        <p:blipFill>
          <a:blip r:embed="rId4"/>
          <a:srcRect/>
          <a:stretch>
            <a:fillRect/>
          </a:stretch>
        </p:blipFill>
        <p:spPr bwMode="auto">
          <a:xfrm>
            <a:off x="1143000" y="2273300"/>
            <a:ext cx="7086600" cy="45847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What about sea-level?</a:t>
            </a:r>
          </a:p>
        </p:txBody>
      </p:sp>
      <p:pic>
        <p:nvPicPr>
          <p:cNvPr id="75778" name="Picture 4" descr="1612340_Honolulu_vs_CO2_annot3"/>
          <p:cNvPicPr>
            <a:picLocks noChangeAspect="1" noChangeArrowheads="1"/>
          </p:cNvPicPr>
          <p:nvPr/>
        </p:nvPicPr>
        <p:blipFill>
          <a:blip r:embed="rId3"/>
          <a:srcRect/>
          <a:stretch>
            <a:fillRect/>
          </a:stretch>
        </p:blipFill>
        <p:spPr bwMode="auto">
          <a:xfrm>
            <a:off x="0" y="1714500"/>
            <a:ext cx="9144000" cy="43815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Q: Is sea-level rising?</a:t>
            </a:r>
          </a:p>
        </p:txBody>
      </p:sp>
      <p:pic>
        <p:nvPicPr>
          <p:cNvPr id="76802" name="Picture 3" descr="1612340_Honolulu_vs_CO2_annot3"/>
          <p:cNvPicPr>
            <a:picLocks noChangeAspect="1" noChangeArrowheads="1"/>
          </p:cNvPicPr>
          <p:nvPr/>
        </p:nvPicPr>
        <p:blipFill>
          <a:blip r:embed="rId3"/>
          <a:srcRect/>
          <a:stretch>
            <a:fillRect/>
          </a:stretch>
        </p:blipFill>
        <p:spPr bwMode="auto">
          <a:xfrm>
            <a:off x="0" y="1714500"/>
            <a:ext cx="9144000" cy="43815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Q: Is sea-level rising?</a:t>
            </a:r>
          </a:p>
        </p:txBody>
      </p:sp>
      <p:pic>
        <p:nvPicPr>
          <p:cNvPr id="77826" name="Picture 4" descr="050-141_Stockholm_Sweden_1889-2015_smoothed_vs_CO2"/>
          <p:cNvPicPr>
            <a:picLocks noChangeAspect="1" noChangeArrowheads="1"/>
          </p:cNvPicPr>
          <p:nvPr/>
        </p:nvPicPr>
        <p:blipFill>
          <a:blip r:embed="rId3"/>
          <a:srcRect/>
          <a:stretch>
            <a:fillRect/>
          </a:stretch>
        </p:blipFill>
        <p:spPr bwMode="auto">
          <a:xfrm>
            <a:off x="0" y="1714500"/>
            <a:ext cx="9144000" cy="46101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Q: Is sea-level rising?</a:t>
            </a:r>
          </a:p>
        </p:txBody>
      </p:sp>
      <p:sp>
        <p:nvSpPr>
          <p:cNvPr id="78850" name="Rectangle 3"/>
          <p:cNvSpPr>
            <a:spLocks noGrp="1" noChangeArrowheads="1"/>
          </p:cNvSpPr>
          <p:nvPr>
            <p:ph type="body" idx="1"/>
          </p:nvPr>
        </p:nvSpPr>
        <p:spPr bwMode="auto">
          <a:xfrm>
            <a:off x="533400" y="1066800"/>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en-US" smtClean="0"/>
              <a:t>A: It depends on where you live.</a:t>
            </a:r>
          </a:p>
        </p:txBody>
      </p:sp>
      <p:pic>
        <p:nvPicPr>
          <p:cNvPr id="78851" name="Picture 4" descr="154_thumbnails"/>
          <p:cNvPicPr>
            <a:picLocks noChangeAspect="1" noChangeArrowheads="1"/>
          </p:cNvPicPr>
          <p:nvPr/>
        </p:nvPicPr>
        <p:blipFill>
          <a:blip r:embed="rId3"/>
          <a:srcRect/>
          <a:stretch>
            <a:fillRect/>
          </a:stretch>
        </p:blipFill>
        <p:spPr bwMode="auto">
          <a:xfrm>
            <a:off x="457200" y="1981200"/>
            <a:ext cx="8226425" cy="44196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Q: Is sea-level rising?</a:t>
            </a:r>
          </a:p>
        </p:txBody>
      </p:sp>
      <p:sp>
        <p:nvSpPr>
          <p:cNvPr id="79874" name="Rectangle 3"/>
          <p:cNvSpPr>
            <a:spLocks noGrp="1" noChangeArrowheads="1"/>
          </p:cNvSpPr>
          <p:nvPr>
            <p:ph type="body" idx="1"/>
          </p:nvPr>
        </p:nvSpPr>
        <p:spPr bwMode="auto">
          <a:xfrm>
            <a:off x="533400" y="1066800"/>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en-US" smtClean="0"/>
              <a:t>A: It depends on where you live.</a:t>
            </a:r>
          </a:p>
        </p:txBody>
      </p:sp>
      <p:pic>
        <p:nvPicPr>
          <p:cNvPr id="79875" name="Picture 5" descr="8761724_Grand_Isle_LA_watermarked_no_CO2"/>
          <p:cNvPicPr>
            <a:picLocks noChangeAspect="1" noChangeArrowheads="1"/>
          </p:cNvPicPr>
          <p:nvPr/>
        </p:nvPicPr>
        <p:blipFill>
          <a:blip r:embed="rId3"/>
          <a:srcRect/>
          <a:stretch>
            <a:fillRect/>
          </a:stretch>
        </p:blipFill>
        <p:spPr bwMode="auto">
          <a:xfrm>
            <a:off x="304800" y="1905000"/>
            <a:ext cx="8516938" cy="46482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Q: Is sea-level rising?</a:t>
            </a:r>
          </a:p>
        </p:txBody>
      </p:sp>
      <p:sp>
        <p:nvSpPr>
          <p:cNvPr id="80898" name="Rectangle 3"/>
          <p:cNvSpPr>
            <a:spLocks noGrp="1" noChangeArrowheads="1"/>
          </p:cNvSpPr>
          <p:nvPr>
            <p:ph type="body" idx="1"/>
          </p:nvPr>
        </p:nvSpPr>
        <p:spPr bwMode="auto">
          <a:xfrm>
            <a:off x="533400" y="1066800"/>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en-US" smtClean="0"/>
              <a:t>A: It depends on where you live.</a:t>
            </a:r>
          </a:p>
        </p:txBody>
      </p:sp>
      <p:pic>
        <p:nvPicPr>
          <p:cNvPr id="80899" name="Picture 6" descr="9452400_Skagway_AK_watermarked_no_CO2"/>
          <p:cNvPicPr>
            <a:picLocks noChangeAspect="1" noChangeArrowheads="1"/>
          </p:cNvPicPr>
          <p:nvPr/>
        </p:nvPicPr>
        <p:blipFill>
          <a:blip r:embed="rId3"/>
          <a:srcRect/>
          <a:stretch>
            <a:fillRect/>
          </a:stretch>
        </p:blipFill>
        <p:spPr bwMode="auto">
          <a:xfrm>
            <a:off x="304800" y="1905000"/>
            <a:ext cx="8526463" cy="4657725"/>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hlinkClick r:id="rId3"/>
              </a:rPr>
              <a:t>Global average</a:t>
            </a:r>
            <a:endParaRPr lang="en-US" smtClean="0"/>
          </a:p>
        </p:txBody>
      </p:sp>
      <p:sp>
        <p:nvSpPr>
          <p:cNvPr id="81922" name="Rectangle 3"/>
          <p:cNvSpPr>
            <a:spLocks noGrp="1" noChangeArrowheads="1"/>
          </p:cNvSpPr>
          <p:nvPr>
            <p:ph type="body" idx="1"/>
          </p:nvPr>
        </p:nvSpPr>
        <p:spPr bwMode="auto">
          <a:xfrm>
            <a:off x="457200" y="1600200"/>
            <a:ext cx="8305800" cy="4953000"/>
          </a:xfrm>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mtClean="0"/>
              <a:t>About +1½ mm/year</a:t>
            </a:r>
          </a:p>
          <a:p>
            <a:pPr>
              <a:buFontTx/>
              <a:buChar char="•"/>
            </a:pPr>
            <a:r>
              <a:rPr lang="en-US" smtClean="0"/>
              <a:t>= 6 inches per century</a:t>
            </a:r>
          </a:p>
          <a:p>
            <a:pPr>
              <a:buFontTx/>
              <a:buChar char="•"/>
            </a:pPr>
            <a:r>
              <a:rPr lang="en-US" smtClean="0"/>
              <a:t>6</a:t>
            </a:r>
            <a:r>
              <a:rPr lang="en-US" smtClean="0">
                <a:cs typeface="Arial" charset="0"/>
              </a:rPr>
              <a:t>"/century is less than many common coastal processes, like erosion and sedimentation</a:t>
            </a:r>
          </a:p>
          <a:p>
            <a:pPr>
              <a:buFontTx/>
              <a:buChar char="•"/>
            </a:pPr>
            <a:r>
              <a:rPr lang="en-US" smtClean="0">
                <a:cs typeface="Arial" charset="0"/>
              </a:rPr>
              <a:t>So not </a:t>
            </a:r>
            <a:r>
              <a:rPr lang="en-US" u="sng" smtClean="0">
                <a:cs typeface="Arial" charset="0"/>
              </a:rPr>
              <a:t>currently</a:t>
            </a:r>
            <a:r>
              <a:rPr lang="en-US" smtClean="0">
                <a:cs typeface="Arial" charset="0"/>
              </a:rPr>
              <a:t> a problem. But is it </a:t>
            </a:r>
            <a:r>
              <a:rPr lang="en-US" b="1" smtClean="0">
                <a:solidFill>
                  <a:srgbClr val="FF0000"/>
                </a:solidFill>
                <a:cs typeface="Arial" charset="0"/>
              </a:rPr>
              <a:t>accelerating</a:t>
            </a:r>
            <a:r>
              <a:rPr lang="en-US" smtClean="0">
                <a:solidFill>
                  <a:srgbClr val="FF0000"/>
                </a:solidFill>
                <a:cs typeface="Arial" charset="0"/>
              </a:rPr>
              <a:t>?</a:t>
            </a:r>
          </a:p>
          <a:p>
            <a:pPr>
              <a:buFontTx/>
              <a:buNone/>
            </a:pPr>
            <a:endParaRPr lang="en-US" smtClean="0">
              <a:solidFill>
                <a:srgbClr val="FF0000"/>
              </a:solidFill>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pic>
        <p:nvPicPr>
          <p:cNvPr id="82946" name="Picture 5" descr="nasa_new_study_finds_sea_level_rise_accelerating_screenshot2"/>
          <p:cNvPicPr>
            <a:picLocks noChangeAspect="1" noChangeArrowheads="1"/>
          </p:cNvPicPr>
          <p:nvPr/>
        </p:nvPicPr>
        <p:blipFill>
          <a:blip r:embed="rId3"/>
          <a:srcRect/>
          <a:stretch>
            <a:fillRect/>
          </a:stretch>
        </p:blipFill>
        <p:spPr bwMode="auto">
          <a:xfrm>
            <a:off x="228600" y="914400"/>
            <a:ext cx="8118475" cy="59436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pic>
        <p:nvPicPr>
          <p:cNvPr id="83970" name="Picture 3" descr="acceleration_primer_big_quiz"/>
          <p:cNvPicPr>
            <a:picLocks noChangeAspect="1" noChangeArrowheads="1"/>
          </p:cNvPicPr>
          <p:nvPr/>
        </p:nvPicPr>
        <p:blipFill>
          <a:blip r:embed="rId3"/>
          <a:srcRect/>
          <a:stretch>
            <a:fillRect/>
          </a:stretch>
        </p:blipFill>
        <p:spPr bwMode="auto">
          <a:xfrm>
            <a:off x="1462088" y="1166813"/>
            <a:ext cx="6399212" cy="5507037"/>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pic>
        <p:nvPicPr>
          <p:cNvPr id="84994" name="Picture 4" descr="acceleration_primer_big_green_text"/>
          <p:cNvPicPr>
            <a:picLocks noChangeAspect="1" noChangeArrowheads="1"/>
          </p:cNvPicPr>
          <p:nvPr/>
        </p:nvPicPr>
        <p:blipFill>
          <a:blip r:embed="rId3"/>
          <a:srcRect/>
          <a:stretch>
            <a:fillRect/>
          </a:stretch>
        </p:blipFill>
        <p:spPr bwMode="auto">
          <a:xfrm>
            <a:off x="1462088" y="1165225"/>
            <a:ext cx="6399212" cy="5507038"/>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Two ways to measure sea-level</a:t>
            </a:r>
          </a:p>
        </p:txBody>
      </p:sp>
      <p:sp>
        <p:nvSpPr>
          <p:cNvPr id="86018" name="Rectangle 3"/>
          <p:cNvSpPr>
            <a:spLocks noGrp="1" noChangeArrowheads="1"/>
          </p:cNvSpPr>
          <p:nvPr>
            <p:ph type="body" idx="1"/>
          </p:nvPr>
        </p:nvSpPr>
        <p:spPr bwMode="auto">
          <a:xfrm>
            <a:off x="457200" y="1219200"/>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en-US" smtClean="0"/>
              <a:t>#1. Coastal tide gauges</a:t>
            </a:r>
          </a:p>
        </p:txBody>
      </p:sp>
      <p:pic>
        <p:nvPicPr>
          <p:cNvPr id="86019" name="Picture 4" descr="tide_gauge_diagram_01"/>
          <p:cNvPicPr>
            <a:picLocks noChangeAspect="1" noChangeArrowheads="1"/>
          </p:cNvPicPr>
          <p:nvPr/>
        </p:nvPicPr>
        <p:blipFill>
          <a:blip r:embed="rId3"/>
          <a:srcRect/>
          <a:stretch>
            <a:fillRect/>
          </a:stretch>
        </p:blipFill>
        <p:spPr bwMode="auto">
          <a:xfrm>
            <a:off x="381000" y="1981200"/>
            <a:ext cx="3810000" cy="4152900"/>
          </a:xfrm>
          <a:prstGeom prst="rect">
            <a:avLst/>
          </a:prstGeom>
          <a:noFill/>
          <a:ln w="9525">
            <a:noFill/>
            <a:miter lim="800000"/>
            <a:headEnd/>
            <a:tailEnd/>
          </a:ln>
        </p:spPr>
      </p:pic>
      <p:pic>
        <p:nvPicPr>
          <p:cNvPr id="86020" name="Picture 5" descr="Mareografskrivare"/>
          <p:cNvPicPr>
            <a:picLocks noChangeAspect="1" noChangeArrowheads="1"/>
          </p:cNvPicPr>
          <p:nvPr/>
        </p:nvPicPr>
        <p:blipFill>
          <a:blip r:embed="rId4"/>
          <a:srcRect/>
          <a:stretch>
            <a:fillRect/>
          </a:stretch>
        </p:blipFill>
        <p:spPr bwMode="auto">
          <a:xfrm>
            <a:off x="5334000" y="1295400"/>
            <a:ext cx="3198813" cy="535305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Two ways to measure sea-level</a:t>
            </a:r>
          </a:p>
        </p:txBody>
      </p:sp>
      <p:sp>
        <p:nvSpPr>
          <p:cNvPr id="87042" name="Rectangle 3"/>
          <p:cNvSpPr>
            <a:spLocks noGrp="1" noChangeArrowheads="1"/>
          </p:cNvSpPr>
          <p:nvPr>
            <p:ph type="body" idx="1"/>
          </p:nvPr>
        </p:nvSpPr>
        <p:spPr bwMode="auto">
          <a:xfrm>
            <a:off x="457200" y="1219200"/>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en-US" smtClean="0"/>
              <a:t>#1. Coastal tide gauges</a:t>
            </a:r>
          </a:p>
        </p:txBody>
      </p:sp>
      <p:sp>
        <p:nvSpPr>
          <p:cNvPr id="87043" name="Text Box 6"/>
          <p:cNvSpPr txBox="1">
            <a:spLocks noChangeArrowheads="1"/>
          </p:cNvSpPr>
          <p:nvPr/>
        </p:nvSpPr>
        <p:spPr bwMode="auto">
          <a:xfrm>
            <a:off x="685800" y="2133600"/>
            <a:ext cx="7772400" cy="3060700"/>
          </a:xfrm>
          <a:prstGeom prst="rect">
            <a:avLst/>
          </a:prstGeom>
          <a:noFill/>
          <a:ln w="9525">
            <a:noFill/>
            <a:miter lim="800000"/>
            <a:headEnd/>
            <a:tailEnd/>
          </a:ln>
        </p:spPr>
        <p:txBody>
          <a:bodyPr>
            <a:spAutoFit/>
          </a:bodyPr>
          <a:lstStyle/>
          <a:p>
            <a:pPr defTabSz="914400">
              <a:spcBef>
                <a:spcPct val="50000"/>
              </a:spcBef>
              <a:buFontTx/>
              <a:buChar char="•"/>
            </a:pPr>
            <a:r>
              <a:rPr lang="en-US" sz="2400"/>
              <a:t> Over 1200 locations</a:t>
            </a:r>
          </a:p>
          <a:p>
            <a:pPr defTabSz="914400">
              <a:spcBef>
                <a:spcPct val="50000"/>
              </a:spcBef>
              <a:buFontTx/>
              <a:buChar char="•"/>
            </a:pPr>
            <a:r>
              <a:rPr lang="en-US" sz="2400"/>
              <a:t> Many with &gt;100 years of measurements</a:t>
            </a:r>
          </a:p>
          <a:p>
            <a:pPr defTabSz="914400">
              <a:spcBef>
                <a:spcPct val="50000"/>
              </a:spcBef>
              <a:buFontTx/>
              <a:buChar char="•"/>
            </a:pPr>
            <a:r>
              <a:rPr lang="en-US" sz="2400"/>
              <a:t> Longest is &gt;200 years</a:t>
            </a:r>
          </a:p>
          <a:p>
            <a:pPr defTabSz="914400">
              <a:spcBef>
                <a:spcPct val="50000"/>
              </a:spcBef>
              <a:buFontTx/>
              <a:buChar char="•"/>
            </a:pPr>
            <a:r>
              <a:rPr lang="en-US" sz="2400"/>
              <a:t> Measured at channels and harbors</a:t>
            </a:r>
          </a:p>
          <a:p>
            <a:pPr defTabSz="914400">
              <a:spcBef>
                <a:spcPct val="50000"/>
              </a:spcBef>
              <a:buFontTx/>
              <a:buChar char="•"/>
            </a:pPr>
            <a:endParaRPr lang="en-US" sz="2400"/>
          </a:p>
          <a:p>
            <a:pPr defTabSz="914400">
              <a:spcBef>
                <a:spcPct val="50000"/>
              </a:spcBef>
            </a:pPr>
            <a:endParaRPr lang="en-US" sz="1800"/>
          </a:p>
        </p:txBody>
      </p:sp>
    </p:spTree>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Two ways to measure sea-level</a:t>
            </a:r>
          </a:p>
        </p:txBody>
      </p:sp>
      <p:sp>
        <p:nvSpPr>
          <p:cNvPr id="88066" name="Rectangle 3"/>
          <p:cNvSpPr>
            <a:spLocks noGrp="1" noChangeArrowheads="1"/>
          </p:cNvSpPr>
          <p:nvPr>
            <p:ph type="body" idx="1"/>
          </p:nvPr>
        </p:nvSpPr>
        <p:spPr bwMode="auto">
          <a:xfrm>
            <a:off x="457200" y="1219200"/>
            <a:ext cx="8229600" cy="4525963"/>
          </a:xfrm>
          <a:noFill/>
          <a:ln>
            <a:miter lim="800000"/>
            <a:headEnd/>
            <a:tailEnd/>
          </a:ln>
        </p:spPr>
        <p:txBody>
          <a:bodyPr vert="horz" wrap="square" lIns="91440" tIns="45720" rIns="91440" bIns="45720" numCol="1" anchor="t" anchorCtr="0" compatLnSpc="1">
            <a:prstTxWarp prst="textNoShape">
              <a:avLst/>
            </a:prstTxWarp>
          </a:bodyPr>
          <a:lstStyle/>
          <a:p>
            <a:r>
              <a:rPr lang="en-US" smtClean="0"/>
              <a:t>#2. Satellite altimetry</a:t>
            </a:r>
          </a:p>
        </p:txBody>
      </p:sp>
      <p:sp>
        <p:nvSpPr>
          <p:cNvPr id="88067" name="Text Box 4"/>
          <p:cNvSpPr txBox="1">
            <a:spLocks noChangeArrowheads="1"/>
          </p:cNvSpPr>
          <p:nvPr/>
        </p:nvSpPr>
        <p:spPr bwMode="auto">
          <a:xfrm>
            <a:off x="685800" y="2133600"/>
            <a:ext cx="7772400" cy="3060700"/>
          </a:xfrm>
          <a:prstGeom prst="rect">
            <a:avLst/>
          </a:prstGeom>
          <a:noFill/>
          <a:ln w="9525">
            <a:noFill/>
            <a:miter lim="800000"/>
            <a:headEnd/>
            <a:tailEnd/>
          </a:ln>
        </p:spPr>
        <p:txBody>
          <a:bodyPr>
            <a:spAutoFit/>
          </a:bodyPr>
          <a:lstStyle/>
          <a:p>
            <a:pPr defTabSz="914400">
              <a:spcBef>
                <a:spcPct val="50000"/>
              </a:spcBef>
              <a:buFontTx/>
              <a:buChar char="•"/>
            </a:pPr>
            <a:r>
              <a:rPr lang="en-US" sz="2400"/>
              <a:t> Only a handful of instruments</a:t>
            </a:r>
          </a:p>
          <a:p>
            <a:pPr defTabSz="914400">
              <a:spcBef>
                <a:spcPct val="50000"/>
              </a:spcBef>
              <a:buFontTx/>
              <a:buChar char="•"/>
            </a:pPr>
            <a:r>
              <a:rPr lang="en-US" sz="2400"/>
              <a:t> Most measurement records are about ten years long</a:t>
            </a:r>
          </a:p>
          <a:p>
            <a:pPr defTabSz="914400">
              <a:spcBef>
                <a:spcPct val="50000"/>
              </a:spcBef>
              <a:buFontTx/>
              <a:buChar char="•"/>
            </a:pPr>
            <a:r>
              <a:rPr lang="en-US" sz="2400"/>
              <a:t> Measures open ocean, can’t measure at coasts</a:t>
            </a:r>
          </a:p>
          <a:p>
            <a:pPr defTabSz="914400">
              <a:spcBef>
                <a:spcPct val="50000"/>
              </a:spcBef>
              <a:buFontTx/>
              <a:buChar char="•"/>
            </a:pPr>
            <a:r>
              <a:rPr lang="en-US" sz="2400"/>
              <a:t> First data is from 1993</a:t>
            </a:r>
          </a:p>
          <a:p>
            <a:pPr defTabSz="914400">
              <a:spcBef>
                <a:spcPct val="50000"/>
              </a:spcBef>
            </a:pPr>
            <a:endParaRPr lang="en-US" sz="2400"/>
          </a:p>
          <a:p>
            <a:pPr defTabSz="914400">
              <a:spcBef>
                <a:spcPct val="50000"/>
              </a:spcBef>
            </a:pPr>
            <a:endParaRPr lang="en-US" sz="1800"/>
          </a:p>
        </p:txBody>
      </p:sp>
    </p:spTree>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What do tide gauges show?</a:t>
            </a:r>
          </a:p>
        </p:txBody>
      </p:sp>
      <p:sp>
        <p:nvSpPr>
          <p:cNvPr id="89090"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mtClean="0"/>
              <a:t>80% show sea-level rising</a:t>
            </a:r>
          </a:p>
          <a:p>
            <a:pPr>
              <a:buFontTx/>
              <a:buChar char="•"/>
            </a:pPr>
            <a:r>
              <a:rPr lang="en-US" smtClean="0"/>
              <a:t>20% show sea-level falling</a:t>
            </a:r>
          </a:p>
          <a:p>
            <a:pPr>
              <a:buFontTx/>
              <a:buChar char="•"/>
            </a:pPr>
            <a:r>
              <a:rPr lang="en-US" smtClean="0">
                <a:hlinkClick r:id="rId3"/>
              </a:rPr>
              <a:t>Grand Isle, LA</a:t>
            </a:r>
            <a:r>
              <a:rPr lang="en-US" smtClean="0"/>
              <a:t> = +9 mm/year</a:t>
            </a:r>
          </a:p>
          <a:p>
            <a:pPr>
              <a:buFontTx/>
              <a:buChar char="•"/>
            </a:pPr>
            <a:r>
              <a:rPr lang="en-US" smtClean="0">
                <a:hlinkClick r:id="rId4"/>
              </a:rPr>
              <a:t>Skagway, AK</a:t>
            </a:r>
            <a:r>
              <a:rPr lang="en-US" smtClean="0"/>
              <a:t> = -18 mm/year</a:t>
            </a:r>
          </a:p>
          <a:p>
            <a:pPr>
              <a:buFontTx/>
              <a:buChar char="•"/>
            </a:pPr>
            <a:r>
              <a:rPr lang="en-US" smtClean="0"/>
              <a:t>median = </a:t>
            </a:r>
            <a:r>
              <a:rPr lang="en-US" smtClean="0">
                <a:hlinkClick r:id="rId5"/>
              </a:rPr>
              <a:t>+1½ mm/year</a:t>
            </a:r>
            <a:endParaRPr lang="en-US" smtClean="0"/>
          </a:p>
          <a:p>
            <a:pPr>
              <a:buFontTx/>
              <a:buChar char="•"/>
            </a:pPr>
            <a:r>
              <a:rPr lang="en-US" smtClean="0"/>
              <a:t>nearly all are approx. linear for 90+ years</a:t>
            </a:r>
          </a:p>
        </p:txBody>
      </p:sp>
    </p:spTree>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Do any show acceleration?</a:t>
            </a:r>
          </a:p>
        </p:txBody>
      </p:sp>
      <p:sp>
        <p:nvSpPr>
          <p:cNvPr id="90114" name="Rectangle 3"/>
          <p:cNvSpPr>
            <a:spLocks noGrp="1" noChangeArrowheads="1"/>
          </p:cNvSpPr>
          <p:nvPr>
            <p:ph type="body" idx="1"/>
          </p:nvPr>
        </p:nvSpPr>
        <p:spPr bwMode="auto">
          <a:xfrm>
            <a:off x="457200" y="990600"/>
            <a:ext cx="8229600" cy="762000"/>
          </a:xfrm>
          <a:noFill/>
          <a:ln>
            <a:miter lim="800000"/>
            <a:headEnd/>
            <a:tailEnd/>
          </a:ln>
        </p:spPr>
        <p:txBody>
          <a:bodyPr vert="horz" wrap="square" lIns="91440" tIns="45720" rIns="91440" bIns="45720" numCol="1" anchor="t" anchorCtr="0" compatLnSpc="1">
            <a:prstTxWarp prst="textNoShape">
              <a:avLst/>
            </a:prstTxWarp>
          </a:bodyPr>
          <a:lstStyle/>
          <a:p>
            <a:pPr algn="ctr"/>
            <a:r>
              <a:rPr lang="en-US" sz="2400" smtClean="0"/>
              <a:t>Yes, some do, before 1930.  E.g., Brest, France:</a:t>
            </a:r>
          </a:p>
          <a:p>
            <a:endParaRPr lang="en-US" smtClean="0"/>
          </a:p>
        </p:txBody>
      </p:sp>
      <p:pic>
        <p:nvPicPr>
          <p:cNvPr id="90115" name="Picture 4" descr="190-091_Brest_1807-1900_vs_1900-2016"/>
          <p:cNvPicPr>
            <a:picLocks noChangeAspect="1" noChangeArrowheads="1"/>
          </p:cNvPicPr>
          <p:nvPr/>
        </p:nvPicPr>
        <p:blipFill>
          <a:blip r:embed="rId3"/>
          <a:srcRect/>
          <a:stretch>
            <a:fillRect/>
          </a:stretch>
        </p:blipFill>
        <p:spPr bwMode="auto">
          <a:xfrm>
            <a:off x="1219200" y="1371600"/>
            <a:ext cx="6477000" cy="534035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1138"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US" smtClean="0"/>
          </a:p>
        </p:txBody>
      </p:sp>
      <p:pic>
        <p:nvPicPr>
          <p:cNvPr id="91139" name="Picture 4" descr="satellite_altimetry_principle_aviso"/>
          <p:cNvPicPr>
            <a:picLocks noChangeAspect="1" noChangeArrowheads="1"/>
          </p:cNvPicPr>
          <p:nvPr/>
        </p:nvPicPr>
        <p:blipFill>
          <a:blip r:embed="rId3"/>
          <a:srcRect/>
          <a:stretch>
            <a:fillRect/>
          </a:stretch>
        </p:blipFill>
        <p:spPr bwMode="auto">
          <a:xfrm>
            <a:off x="762000" y="1219200"/>
            <a:ext cx="7543800" cy="56388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2162"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mtClean="0"/>
              <a:t>2 to 6 cm wavelength downward radar</a:t>
            </a:r>
          </a:p>
          <a:p>
            <a:pPr>
              <a:buFontTx/>
              <a:buChar char="•"/>
            </a:pPr>
            <a:r>
              <a:rPr lang="en-US" smtClean="0"/>
              <a:t>satellite orbital position uncertainty</a:t>
            </a:r>
          </a:p>
          <a:p>
            <a:pPr>
              <a:buFontTx/>
              <a:buChar char="•"/>
            </a:pPr>
            <a:r>
              <a:rPr lang="en-US" smtClean="0"/>
              <a:t>Proposed: Geodetic Reference Antenna in Space (GRASP). (Has not flown.)</a:t>
            </a:r>
          </a:p>
          <a:p>
            <a:pPr>
              <a:buFontTx/>
              <a:buChar char="•"/>
            </a:pPr>
            <a:r>
              <a:rPr lang="en-US" smtClean="0"/>
              <a:t>Mission lifetimes average about ten years</a:t>
            </a:r>
          </a:p>
          <a:p>
            <a:pPr>
              <a:buFontTx/>
              <a:buChar char="•"/>
            </a:pPr>
            <a:r>
              <a:rPr lang="en-US" smtClean="0"/>
              <a:t>25 yr record combines a patchwork of different instruments, different orbits, etc.</a:t>
            </a:r>
          </a:p>
        </p:txBody>
      </p:sp>
    </p:spTree>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pic>
        <p:nvPicPr>
          <p:cNvPr id="93186" name="Picture 4" descr="aviso_all_satellites_global_to_2018-12-09_plus_gia_annot1"/>
          <p:cNvPicPr>
            <a:picLocks noChangeAspect="1" noChangeArrowheads="1"/>
          </p:cNvPicPr>
          <p:nvPr/>
        </p:nvPicPr>
        <p:blipFill>
          <a:blip r:embed="rId3"/>
          <a:srcRect/>
          <a:stretch>
            <a:fillRect/>
          </a:stretch>
        </p:blipFill>
        <p:spPr bwMode="auto">
          <a:xfrm>
            <a:off x="990600" y="1022350"/>
            <a:ext cx="7391400" cy="583565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4210" name="Rectangle 3"/>
          <p:cNvSpPr>
            <a:spLocks noGrp="1" noChangeArrowheads="1"/>
          </p:cNvSpPr>
          <p:nvPr>
            <p:ph type="body" idx="1"/>
          </p:nvPr>
        </p:nvSpPr>
        <p:spPr bwMode="auto">
          <a:xfrm>
            <a:off x="457200" y="990600"/>
            <a:ext cx="8229600" cy="990600"/>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US" i="1" smtClean="0">
                <a:solidFill>
                  <a:srgbClr val="FF0000"/>
                </a:solidFill>
              </a:rPr>
              <a:t>The </a:t>
            </a:r>
            <a:r>
              <a:rPr lang="en-US" i="1" u="sng" smtClean="0">
                <a:solidFill>
                  <a:srgbClr val="FF0000"/>
                </a:solidFill>
              </a:rPr>
              <a:t>old</a:t>
            </a:r>
            <a:r>
              <a:rPr lang="en-US" i="1" smtClean="0">
                <a:solidFill>
                  <a:srgbClr val="FF0000"/>
                </a:solidFill>
              </a:rPr>
              <a:t> data keeps changing!</a:t>
            </a:r>
          </a:p>
        </p:txBody>
      </p:sp>
      <p:pic>
        <p:nvPicPr>
          <p:cNvPr id="94211" name="Picture 4" descr="331k5ya_recaptioned2"/>
          <p:cNvPicPr>
            <a:picLocks noChangeAspect="1" noChangeArrowheads="1"/>
          </p:cNvPicPr>
          <p:nvPr/>
        </p:nvPicPr>
        <p:blipFill>
          <a:blip r:embed="rId3"/>
          <a:srcRect/>
          <a:stretch>
            <a:fillRect/>
          </a:stretch>
        </p:blipFill>
        <p:spPr bwMode="auto">
          <a:xfrm>
            <a:off x="1371600" y="1838325"/>
            <a:ext cx="6705600" cy="4833938"/>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bwMode="auto">
          <a:xfrm>
            <a:off x="45720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5234" name="Rectangle 3"/>
          <p:cNvSpPr>
            <a:spLocks noGrp="1" noChangeArrowheads="1"/>
          </p:cNvSpPr>
          <p:nvPr>
            <p:ph type="body" idx="1"/>
          </p:nvPr>
        </p:nvSpPr>
        <p:spPr bwMode="auto">
          <a:xfrm>
            <a:off x="457200" y="990600"/>
            <a:ext cx="8229600" cy="609600"/>
          </a:xfrm>
          <a:noFill/>
          <a:ln>
            <a:miter lim="800000"/>
            <a:headEnd/>
            <a:tailEnd/>
          </a:ln>
        </p:spPr>
        <p:txBody>
          <a:bodyPr vert="horz" wrap="square" lIns="91440" tIns="45720" rIns="91440" bIns="45720" numCol="1" anchor="t" anchorCtr="0" compatLnSpc="1">
            <a:prstTxWarp prst="textNoShape">
              <a:avLst/>
            </a:prstTxWarp>
          </a:bodyPr>
          <a:lstStyle/>
          <a:p>
            <a:pPr>
              <a:buFontTx/>
              <a:buNone/>
            </a:pPr>
            <a:r>
              <a:rPr lang="en-US" i="1" smtClean="0">
                <a:solidFill>
                  <a:schemeClr val="tx1"/>
                </a:solidFill>
                <a:hlinkClick r:id="rId3"/>
              </a:rPr>
              <a:t>Steve Case asked </a:t>
            </a:r>
            <a:r>
              <a:rPr lang="en-US" i="1" u="sng" smtClean="0">
                <a:solidFill>
                  <a:schemeClr val="tx1"/>
                </a:solidFill>
                <a:hlinkClick r:id="rId3"/>
              </a:rPr>
              <a:t>why</a:t>
            </a:r>
            <a:r>
              <a:rPr lang="en-US" i="1" smtClean="0">
                <a:solidFill>
                  <a:schemeClr val="tx1"/>
                </a:solidFill>
              </a:rPr>
              <a:t>…</a:t>
            </a:r>
            <a:endParaRPr lang="en-US" i="1" smtClean="0">
              <a:solidFill>
                <a:srgbClr val="FF0000"/>
              </a:solidFill>
            </a:endParaRPr>
          </a:p>
        </p:txBody>
      </p:sp>
      <p:sp>
        <p:nvSpPr>
          <p:cNvPr id="95235" name="Text Box 5"/>
          <p:cNvSpPr txBox="1">
            <a:spLocks noChangeArrowheads="1"/>
          </p:cNvSpPr>
          <p:nvPr/>
        </p:nvSpPr>
        <p:spPr bwMode="auto">
          <a:xfrm>
            <a:off x="381000" y="1752600"/>
            <a:ext cx="8458200" cy="4857750"/>
          </a:xfrm>
          <a:prstGeom prst="rect">
            <a:avLst/>
          </a:prstGeom>
          <a:noFill/>
          <a:ln w="9525">
            <a:noFill/>
            <a:miter lim="800000"/>
            <a:headEnd/>
            <a:tailEnd/>
          </a:ln>
        </p:spPr>
        <p:txBody>
          <a:bodyPr>
            <a:spAutoFit/>
          </a:bodyPr>
          <a:lstStyle/>
          <a:p>
            <a:pPr defTabSz="914400"/>
            <a:r>
              <a:rPr lang="en-US" sz="1800"/>
              <a:t>Thanks for your inquiry. The sea level time series release from 2004 is over eight years old, and in that time many parts of the TOPEX and Jason-1 processing have been updated to reflect instrument and ancillary data improvements. Without recreating each processing change over the last eight years, I cannot point to any specific update that is the main cause of the differences between the 2004 and the current release. But a </a:t>
            </a:r>
            <a:r>
              <a:rPr lang="en-US" sz="1800" b="1"/>
              <a:t>partial list</a:t>
            </a:r>
            <a:r>
              <a:rPr lang="en-US" sz="1800"/>
              <a:t> of the more influential updates include:</a:t>
            </a:r>
          </a:p>
          <a:p>
            <a:pPr defTabSz="914400"/>
            <a:r>
              <a:rPr lang="en-US" sz="1800"/>
              <a:t>   – </a:t>
            </a:r>
            <a:r>
              <a:rPr lang="en-US" sz="1800" b="1"/>
              <a:t>updated orbits</a:t>
            </a:r>
          </a:p>
          <a:p>
            <a:pPr defTabSz="914400"/>
            <a:r>
              <a:rPr lang="en-US" sz="1800"/>
              <a:t>   – </a:t>
            </a:r>
            <a:r>
              <a:rPr lang="en-US" sz="1800" b="1"/>
              <a:t>updated radiometer corrections</a:t>
            </a:r>
          </a:p>
          <a:p>
            <a:pPr defTabSz="914400"/>
            <a:r>
              <a:rPr lang="en-US" sz="1800"/>
              <a:t>   – </a:t>
            </a:r>
            <a:r>
              <a:rPr lang="en-US" sz="1800" b="1"/>
              <a:t>updated tide models</a:t>
            </a:r>
          </a:p>
          <a:p>
            <a:pPr defTabSz="914400"/>
            <a:r>
              <a:rPr lang="en-US" sz="1800"/>
              <a:t>   – </a:t>
            </a:r>
            <a:r>
              <a:rPr lang="en-US" sz="1800" b="1"/>
              <a:t>updated sea state bias models</a:t>
            </a:r>
          </a:p>
          <a:p>
            <a:pPr defTabSz="914400"/>
            <a:r>
              <a:rPr lang="en-US" sz="1800"/>
              <a:t>   – </a:t>
            </a:r>
            <a:r>
              <a:rPr lang="en-US" sz="1800" b="1"/>
              <a:t>updated dynamic atmosphere</a:t>
            </a:r>
          </a:p>
          <a:p>
            <a:pPr defTabSz="914400"/>
            <a:r>
              <a:rPr lang="en-US" sz="1800"/>
              <a:t>…we continually apply what the altimeter science community considers to be</a:t>
            </a:r>
          </a:p>
          <a:p>
            <a:pPr defTabSz="914400"/>
            <a:r>
              <a:rPr lang="en-US" sz="1800"/>
              <a:t>the most up-to-date set of processing parameters. In fact, the Jason-2 data is currently being re-released and updated to the GDR-D standard, and this will most likely affect the altimeter time series due to these improvements.</a:t>
            </a:r>
          </a:p>
          <a:p>
            <a:pPr defTabSz="914400">
              <a:lnSpc>
                <a:spcPct val="135000"/>
              </a:lnSpc>
            </a:pPr>
            <a:r>
              <a:rPr lang="en-US" sz="1800"/>
              <a:t>—  Dallas Masters, Sea Level Research Group, CB431/CCAR, University of Col. </a:t>
            </a:r>
          </a:p>
        </p:txBody>
      </p:sp>
    </p:spTree>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bwMode="auto">
          <a:xfrm>
            <a:off x="457200" y="274638"/>
            <a:ext cx="8229600" cy="715962"/>
          </a:xfrm>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6258"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US" smtClean="0"/>
          </a:p>
        </p:txBody>
      </p:sp>
      <p:pic>
        <p:nvPicPr>
          <p:cNvPr id="96259" name="Picture 4" descr="envisat_msl_correction_from_esa02"/>
          <p:cNvPicPr>
            <a:picLocks noChangeAspect="1" noChangeArrowheads="1"/>
          </p:cNvPicPr>
          <p:nvPr/>
        </p:nvPicPr>
        <p:blipFill>
          <a:blip r:embed="rId3"/>
          <a:srcRect/>
          <a:stretch>
            <a:fillRect/>
          </a:stretch>
        </p:blipFill>
        <p:spPr bwMode="auto">
          <a:xfrm>
            <a:off x="304800" y="1069975"/>
            <a:ext cx="8418513" cy="5788025"/>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7282" name="Text Box 6"/>
          <p:cNvSpPr txBox="1">
            <a:spLocks noChangeArrowheads="1"/>
          </p:cNvSpPr>
          <p:nvPr/>
        </p:nvSpPr>
        <p:spPr bwMode="auto">
          <a:xfrm>
            <a:off x="457200" y="1066800"/>
            <a:ext cx="8077200" cy="519113"/>
          </a:xfrm>
          <a:prstGeom prst="rect">
            <a:avLst/>
          </a:prstGeom>
          <a:noFill/>
          <a:ln w="9525">
            <a:noFill/>
            <a:miter lim="800000"/>
            <a:headEnd/>
            <a:tailEnd/>
          </a:ln>
        </p:spPr>
        <p:txBody>
          <a:bodyPr>
            <a:spAutoFit/>
          </a:bodyPr>
          <a:lstStyle/>
          <a:p>
            <a:pPr defTabSz="914400">
              <a:spcBef>
                <a:spcPct val="50000"/>
              </a:spcBef>
            </a:pPr>
            <a:r>
              <a:rPr lang="en-US" sz="2800"/>
              <a:t>Problem: satellites </a:t>
            </a:r>
            <a:r>
              <a:rPr lang="en-US" sz="2800" i="1">
                <a:solidFill>
                  <a:schemeClr val="bg1"/>
                </a:solidFill>
              </a:rPr>
              <a:t>were</a:t>
            </a:r>
            <a:r>
              <a:rPr lang="en-US" sz="2800"/>
              <a:t> showing </a:t>
            </a:r>
            <a:r>
              <a:rPr lang="en-US" sz="2800" u="sng"/>
              <a:t>deceleration</a:t>
            </a:r>
          </a:p>
        </p:txBody>
      </p:sp>
      <p:pic>
        <p:nvPicPr>
          <p:cNvPr id="97283" name="Picture 7" descr="nclimate2159-f1_large_trimmed1_a_only"/>
          <p:cNvPicPr>
            <a:picLocks noChangeAspect="1" noChangeArrowheads="1"/>
          </p:cNvPicPr>
          <p:nvPr/>
        </p:nvPicPr>
        <p:blipFill>
          <a:blip r:embed="rId3"/>
          <a:srcRect/>
          <a:stretch>
            <a:fillRect/>
          </a:stretch>
        </p:blipFill>
        <p:spPr bwMode="auto">
          <a:xfrm>
            <a:off x="0" y="2133600"/>
            <a:ext cx="9144000" cy="4113213"/>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8306" name="Text Box 3"/>
          <p:cNvSpPr txBox="1">
            <a:spLocks noChangeArrowheads="1"/>
          </p:cNvSpPr>
          <p:nvPr/>
        </p:nvSpPr>
        <p:spPr bwMode="auto">
          <a:xfrm>
            <a:off x="457200" y="1066800"/>
            <a:ext cx="8077200" cy="519113"/>
          </a:xfrm>
          <a:prstGeom prst="rect">
            <a:avLst/>
          </a:prstGeom>
          <a:noFill/>
          <a:ln w="9525">
            <a:noFill/>
            <a:miter lim="800000"/>
            <a:headEnd/>
            <a:tailEnd/>
          </a:ln>
        </p:spPr>
        <p:txBody>
          <a:bodyPr>
            <a:spAutoFit/>
          </a:bodyPr>
          <a:lstStyle/>
          <a:p>
            <a:pPr defTabSz="914400">
              <a:spcBef>
                <a:spcPct val="50000"/>
              </a:spcBef>
            </a:pPr>
            <a:r>
              <a:rPr lang="en-US" sz="2800"/>
              <a:t>Problem: satellites </a:t>
            </a:r>
            <a:r>
              <a:rPr lang="en-US" sz="2800" i="1"/>
              <a:t>were</a:t>
            </a:r>
            <a:r>
              <a:rPr lang="en-US" sz="2800"/>
              <a:t> showing </a:t>
            </a:r>
            <a:r>
              <a:rPr lang="en-US" sz="2800" u="sng"/>
              <a:t>deceleration</a:t>
            </a:r>
          </a:p>
        </p:txBody>
      </p:sp>
      <p:pic>
        <p:nvPicPr>
          <p:cNvPr id="98307" name="Picture 5" descr="nclimate2159-f1_large_trimmed1"/>
          <p:cNvPicPr>
            <a:picLocks noChangeAspect="1" noChangeArrowheads="1"/>
          </p:cNvPicPr>
          <p:nvPr/>
        </p:nvPicPr>
        <p:blipFill>
          <a:blip r:embed="rId3"/>
          <a:srcRect/>
          <a:stretch>
            <a:fillRect/>
          </a:stretch>
        </p:blipFill>
        <p:spPr bwMode="auto">
          <a:xfrm>
            <a:off x="0" y="2128838"/>
            <a:ext cx="9144000" cy="4113212"/>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Satellite altimetry</a:t>
            </a:r>
          </a:p>
        </p:txBody>
      </p:sp>
      <p:sp>
        <p:nvSpPr>
          <p:cNvPr id="99330" name="Text Box 3"/>
          <p:cNvSpPr txBox="1">
            <a:spLocks noChangeArrowheads="1"/>
          </p:cNvSpPr>
          <p:nvPr/>
        </p:nvSpPr>
        <p:spPr bwMode="auto">
          <a:xfrm>
            <a:off x="457200" y="1066800"/>
            <a:ext cx="8077200" cy="519113"/>
          </a:xfrm>
          <a:prstGeom prst="rect">
            <a:avLst/>
          </a:prstGeom>
          <a:noFill/>
          <a:ln w="9525">
            <a:noFill/>
            <a:miter lim="800000"/>
            <a:headEnd/>
            <a:tailEnd/>
          </a:ln>
        </p:spPr>
        <p:txBody>
          <a:bodyPr>
            <a:spAutoFit/>
          </a:bodyPr>
          <a:lstStyle/>
          <a:p>
            <a:pPr defTabSz="914400">
              <a:spcBef>
                <a:spcPct val="50000"/>
              </a:spcBef>
            </a:pPr>
            <a:r>
              <a:rPr lang="en-US" sz="2800"/>
              <a:t>Problem: satellites </a:t>
            </a:r>
            <a:r>
              <a:rPr lang="en-US" sz="2800" i="1"/>
              <a:t>were</a:t>
            </a:r>
            <a:r>
              <a:rPr lang="en-US" sz="2800"/>
              <a:t> showing </a:t>
            </a:r>
            <a:r>
              <a:rPr lang="en-US" sz="2800" u="sng"/>
              <a:t>deceleration</a:t>
            </a:r>
          </a:p>
        </p:txBody>
      </p:sp>
      <p:pic>
        <p:nvPicPr>
          <p:cNvPr id="99331" name="Picture 4" descr="nclimate2159-f1_large_trimmed1"/>
          <p:cNvPicPr>
            <a:picLocks noChangeAspect="1" noChangeArrowheads="1"/>
          </p:cNvPicPr>
          <p:nvPr/>
        </p:nvPicPr>
        <p:blipFill>
          <a:blip r:embed="rId3"/>
          <a:srcRect/>
          <a:stretch>
            <a:fillRect/>
          </a:stretch>
        </p:blipFill>
        <p:spPr bwMode="auto">
          <a:xfrm>
            <a:off x="0" y="2128838"/>
            <a:ext cx="9144000" cy="4113212"/>
          </a:xfrm>
          <a:prstGeom prst="rect">
            <a:avLst/>
          </a:prstGeom>
          <a:noFill/>
          <a:ln w="9525">
            <a:noFill/>
            <a:miter lim="800000"/>
            <a:headEnd/>
            <a:tailEnd/>
          </a:ln>
        </p:spPr>
      </p:pic>
      <p:sp>
        <p:nvSpPr>
          <p:cNvPr id="99332" name="Text Box 5"/>
          <p:cNvSpPr txBox="1">
            <a:spLocks noChangeArrowheads="1"/>
          </p:cNvSpPr>
          <p:nvPr/>
        </p:nvSpPr>
        <p:spPr bwMode="auto">
          <a:xfrm>
            <a:off x="0" y="6324600"/>
            <a:ext cx="9144000" cy="366713"/>
          </a:xfrm>
          <a:prstGeom prst="rect">
            <a:avLst/>
          </a:prstGeom>
          <a:noFill/>
          <a:ln w="9525">
            <a:noFill/>
            <a:miter lim="800000"/>
            <a:headEnd/>
            <a:tailEnd/>
          </a:ln>
        </p:spPr>
        <p:txBody>
          <a:bodyPr>
            <a:spAutoFit/>
          </a:bodyPr>
          <a:lstStyle/>
          <a:p>
            <a:pPr defTabSz="914400">
              <a:spcBef>
                <a:spcPct val="50000"/>
              </a:spcBef>
            </a:pPr>
            <a:r>
              <a:rPr lang="en-US" sz="1800"/>
              <a:t>Solution: </a:t>
            </a:r>
            <a:r>
              <a:rPr lang="en-US" sz="1800">
                <a:hlinkClick r:id="rId4"/>
              </a:rPr>
              <a:t>Cazenave </a:t>
            </a:r>
            <a:r>
              <a:rPr lang="en-US" sz="1800" i="1">
                <a:hlinkClick r:id="rId4"/>
              </a:rPr>
              <a:t>et al</a:t>
            </a:r>
            <a:r>
              <a:rPr lang="en-US" sz="1800">
                <a:hlinkClick r:id="rId4"/>
              </a:rPr>
              <a:t> 2014</a:t>
            </a:r>
            <a:r>
              <a:rPr lang="en-US" sz="1800"/>
              <a:t>. </a:t>
            </a:r>
            <a:r>
              <a:rPr lang="en-US" sz="1800" i="1"/>
              <a:t>Nature Climate Change</a:t>
            </a:r>
            <a:r>
              <a:rPr lang="en-US" sz="1800"/>
              <a:t> </a:t>
            </a:r>
            <a:r>
              <a:rPr lang="en-US" sz="1800" b="1"/>
              <a:t>volume4</a:t>
            </a:r>
            <a:r>
              <a:rPr lang="en-US" sz="1800"/>
              <a:t>, pages 358–361.</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pic>
        <p:nvPicPr>
          <p:cNvPr id="100354" name="Picture 3" descr="nasa_new_study_finds_sea_level_rise_accelerating_screenshot2"/>
          <p:cNvPicPr>
            <a:picLocks noChangeAspect="1" noChangeArrowheads="1"/>
          </p:cNvPicPr>
          <p:nvPr/>
        </p:nvPicPr>
        <p:blipFill>
          <a:blip r:embed="rId3"/>
          <a:srcRect/>
          <a:stretch>
            <a:fillRect/>
          </a:stretch>
        </p:blipFill>
        <p:spPr bwMode="auto">
          <a:xfrm>
            <a:off x="228600" y="914400"/>
            <a:ext cx="8118475" cy="59436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bwMode="auto">
          <a:xfrm>
            <a:off x="457200" y="274638"/>
            <a:ext cx="8229600" cy="1325562"/>
          </a:xfrm>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sp>
        <p:nvSpPr>
          <p:cNvPr id="101378" name="Text Box 3"/>
          <p:cNvSpPr txBox="1">
            <a:spLocks noChangeArrowheads="1"/>
          </p:cNvSpPr>
          <p:nvPr/>
        </p:nvSpPr>
        <p:spPr bwMode="auto">
          <a:xfrm>
            <a:off x="457200" y="1066800"/>
            <a:ext cx="8077200" cy="519113"/>
          </a:xfrm>
          <a:prstGeom prst="rect">
            <a:avLst/>
          </a:prstGeom>
          <a:noFill/>
          <a:ln w="9525">
            <a:noFill/>
            <a:miter lim="800000"/>
            <a:headEnd/>
            <a:tailEnd/>
          </a:ln>
        </p:spPr>
        <p:txBody>
          <a:bodyPr>
            <a:spAutoFit/>
          </a:bodyPr>
          <a:lstStyle/>
          <a:p>
            <a:pPr defTabSz="914400">
              <a:spcBef>
                <a:spcPct val="50000"/>
              </a:spcBef>
            </a:pPr>
            <a:r>
              <a:rPr lang="en-US" sz="2800" b="1"/>
              <a:t>Torture the data until it confesses!</a:t>
            </a:r>
            <a:endParaRPr lang="en-US" sz="2800" b="1" u="sng"/>
          </a:p>
        </p:txBody>
      </p:sp>
      <p:sp>
        <p:nvSpPr>
          <p:cNvPr id="101379" name="Text Box 5"/>
          <p:cNvSpPr txBox="1">
            <a:spLocks noChangeArrowheads="1"/>
          </p:cNvSpPr>
          <p:nvPr/>
        </p:nvSpPr>
        <p:spPr bwMode="auto">
          <a:xfrm>
            <a:off x="0" y="6324600"/>
            <a:ext cx="9144000" cy="366713"/>
          </a:xfrm>
          <a:prstGeom prst="rect">
            <a:avLst/>
          </a:prstGeom>
          <a:noFill/>
          <a:ln w="9525">
            <a:noFill/>
            <a:miter lim="800000"/>
            <a:headEnd/>
            <a:tailEnd/>
          </a:ln>
        </p:spPr>
        <p:txBody>
          <a:bodyPr>
            <a:spAutoFit/>
          </a:bodyPr>
          <a:lstStyle/>
          <a:p>
            <a:pPr defTabSz="914400">
              <a:spcBef>
                <a:spcPct val="50000"/>
              </a:spcBef>
            </a:pPr>
            <a:r>
              <a:rPr lang="en-US" sz="1800"/>
              <a:t>Solution: </a:t>
            </a:r>
            <a:r>
              <a:rPr lang="en-US" sz="1800">
                <a:hlinkClick r:id="rId3"/>
              </a:rPr>
              <a:t>Nerem </a:t>
            </a:r>
            <a:r>
              <a:rPr lang="en-US" sz="1800" i="1">
                <a:hlinkClick r:id="rId3"/>
              </a:rPr>
              <a:t>et al</a:t>
            </a:r>
            <a:r>
              <a:rPr lang="en-US" sz="1800">
                <a:hlinkClick r:id="rId3"/>
              </a:rPr>
              <a:t> 2018</a:t>
            </a:r>
            <a:r>
              <a:rPr lang="en-US" sz="1800"/>
              <a:t>. </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bwMode="auto">
          <a:xfrm>
            <a:off x="457200" y="274638"/>
            <a:ext cx="8229600" cy="1325562"/>
          </a:xfrm>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sp>
        <p:nvSpPr>
          <p:cNvPr id="102402" name="Text Box 3"/>
          <p:cNvSpPr txBox="1">
            <a:spLocks noChangeArrowheads="1"/>
          </p:cNvSpPr>
          <p:nvPr/>
        </p:nvSpPr>
        <p:spPr bwMode="auto">
          <a:xfrm>
            <a:off x="457200" y="1066800"/>
            <a:ext cx="8077200" cy="519113"/>
          </a:xfrm>
          <a:prstGeom prst="rect">
            <a:avLst/>
          </a:prstGeom>
          <a:noFill/>
          <a:ln w="9525">
            <a:noFill/>
            <a:miter lim="800000"/>
            <a:headEnd/>
            <a:tailEnd/>
          </a:ln>
        </p:spPr>
        <p:txBody>
          <a:bodyPr>
            <a:spAutoFit/>
          </a:bodyPr>
          <a:lstStyle/>
          <a:p>
            <a:pPr defTabSz="914400">
              <a:spcBef>
                <a:spcPct val="50000"/>
              </a:spcBef>
            </a:pPr>
            <a:r>
              <a:rPr lang="en-US" sz="2800" b="1"/>
              <a:t>Torture the data until it confesses!</a:t>
            </a:r>
            <a:endParaRPr lang="en-US" sz="2800" b="1" u="sng"/>
          </a:p>
        </p:txBody>
      </p:sp>
      <p:sp>
        <p:nvSpPr>
          <p:cNvPr id="102403" name="Text Box 4"/>
          <p:cNvSpPr txBox="1">
            <a:spLocks noChangeArrowheads="1"/>
          </p:cNvSpPr>
          <p:nvPr/>
        </p:nvSpPr>
        <p:spPr bwMode="auto">
          <a:xfrm>
            <a:off x="0" y="6324600"/>
            <a:ext cx="9144000" cy="366713"/>
          </a:xfrm>
          <a:prstGeom prst="rect">
            <a:avLst/>
          </a:prstGeom>
          <a:noFill/>
          <a:ln w="9525">
            <a:noFill/>
            <a:miter lim="800000"/>
            <a:headEnd/>
            <a:tailEnd/>
          </a:ln>
        </p:spPr>
        <p:txBody>
          <a:bodyPr>
            <a:spAutoFit/>
          </a:bodyPr>
          <a:lstStyle/>
          <a:p>
            <a:pPr defTabSz="914400">
              <a:spcBef>
                <a:spcPct val="50000"/>
              </a:spcBef>
            </a:pPr>
            <a:r>
              <a:rPr lang="en-US" sz="1800"/>
              <a:t>Solution: </a:t>
            </a:r>
            <a:r>
              <a:rPr lang="en-US" sz="1800">
                <a:hlinkClick r:id="rId3"/>
              </a:rPr>
              <a:t>Nerem </a:t>
            </a:r>
            <a:r>
              <a:rPr lang="en-US" sz="1800" i="1">
                <a:hlinkClick r:id="rId3"/>
              </a:rPr>
              <a:t>et al</a:t>
            </a:r>
            <a:r>
              <a:rPr lang="en-US" sz="1800">
                <a:hlinkClick r:id="rId3"/>
              </a:rPr>
              <a:t> 2018</a:t>
            </a:r>
            <a:r>
              <a:rPr lang="en-US" sz="1800"/>
              <a:t>. </a:t>
            </a:r>
          </a:p>
        </p:txBody>
      </p:sp>
      <p:sp>
        <p:nvSpPr>
          <p:cNvPr id="102404" name="Text Box 5"/>
          <p:cNvSpPr txBox="1">
            <a:spLocks noChangeArrowheads="1"/>
          </p:cNvSpPr>
          <p:nvPr/>
        </p:nvSpPr>
        <p:spPr bwMode="auto">
          <a:xfrm>
            <a:off x="457200" y="1828800"/>
            <a:ext cx="8458200" cy="1370013"/>
          </a:xfrm>
          <a:prstGeom prst="rect">
            <a:avLst/>
          </a:prstGeom>
          <a:noFill/>
          <a:ln w="9525">
            <a:noFill/>
            <a:miter lim="800000"/>
            <a:headEnd/>
            <a:tailEnd/>
          </a:ln>
        </p:spPr>
        <p:txBody>
          <a:bodyPr>
            <a:spAutoFit/>
          </a:bodyPr>
          <a:lstStyle/>
          <a:p>
            <a:pPr defTabSz="914400">
              <a:spcBef>
                <a:spcPct val="50000"/>
              </a:spcBef>
              <a:buFontTx/>
              <a:buChar char="•"/>
            </a:pPr>
            <a:r>
              <a:rPr lang="en-US" sz="2400"/>
              <a:t> Nerem </a:t>
            </a:r>
            <a:r>
              <a:rPr lang="en-US" sz="2400" i="1"/>
              <a:t>et al </a:t>
            </a:r>
            <a:r>
              <a:rPr lang="en-US" sz="2400"/>
              <a:t>2018 </a:t>
            </a:r>
            <a:r>
              <a:rPr lang="en-US" sz="2400" b="1"/>
              <a:t>finally</a:t>
            </a:r>
            <a:r>
              <a:rPr lang="en-US" sz="2400"/>
              <a:t> found "acceleration" in the satellite data</a:t>
            </a:r>
          </a:p>
          <a:p>
            <a:pPr defTabSz="914400">
              <a:spcBef>
                <a:spcPct val="50000"/>
              </a:spcBef>
              <a:buFontTx/>
              <a:buChar char="•"/>
            </a:pPr>
            <a:r>
              <a:rPr lang="en-US" sz="2400"/>
              <a:t> But how?</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ChangeArrowheads="1"/>
          </p:cNvSpPr>
          <p:nvPr>
            <p:ph type="title"/>
          </p:nvPr>
        </p:nvSpPr>
        <p:spPr bwMode="auto">
          <a:xfrm>
            <a:off x="457200" y="274638"/>
            <a:ext cx="8229600" cy="1325562"/>
          </a:xfrm>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sp>
        <p:nvSpPr>
          <p:cNvPr id="103426" name="Text Box 3"/>
          <p:cNvSpPr txBox="1">
            <a:spLocks noChangeArrowheads="1"/>
          </p:cNvSpPr>
          <p:nvPr/>
        </p:nvSpPr>
        <p:spPr bwMode="auto">
          <a:xfrm>
            <a:off x="457200" y="1066800"/>
            <a:ext cx="8077200" cy="519113"/>
          </a:xfrm>
          <a:prstGeom prst="rect">
            <a:avLst/>
          </a:prstGeom>
          <a:noFill/>
          <a:ln w="9525">
            <a:noFill/>
            <a:miter lim="800000"/>
            <a:headEnd/>
            <a:tailEnd/>
          </a:ln>
        </p:spPr>
        <p:txBody>
          <a:bodyPr>
            <a:spAutoFit/>
          </a:bodyPr>
          <a:lstStyle/>
          <a:p>
            <a:pPr defTabSz="914400">
              <a:spcBef>
                <a:spcPct val="50000"/>
              </a:spcBef>
            </a:pPr>
            <a:r>
              <a:rPr lang="en-US" sz="2800" b="1"/>
              <a:t>Torture the data until it confesses!</a:t>
            </a:r>
            <a:endParaRPr lang="en-US" sz="2800" b="1" u="sng"/>
          </a:p>
        </p:txBody>
      </p:sp>
      <p:sp>
        <p:nvSpPr>
          <p:cNvPr id="103427" name="Text Box 4"/>
          <p:cNvSpPr txBox="1">
            <a:spLocks noChangeArrowheads="1"/>
          </p:cNvSpPr>
          <p:nvPr/>
        </p:nvSpPr>
        <p:spPr bwMode="auto">
          <a:xfrm>
            <a:off x="0" y="6324600"/>
            <a:ext cx="9144000" cy="366713"/>
          </a:xfrm>
          <a:prstGeom prst="rect">
            <a:avLst/>
          </a:prstGeom>
          <a:noFill/>
          <a:ln w="9525">
            <a:noFill/>
            <a:miter lim="800000"/>
            <a:headEnd/>
            <a:tailEnd/>
          </a:ln>
        </p:spPr>
        <p:txBody>
          <a:bodyPr>
            <a:spAutoFit/>
          </a:bodyPr>
          <a:lstStyle/>
          <a:p>
            <a:pPr defTabSz="914400">
              <a:spcBef>
                <a:spcPct val="50000"/>
              </a:spcBef>
            </a:pPr>
            <a:r>
              <a:rPr lang="en-US" sz="1800"/>
              <a:t>Solution: </a:t>
            </a:r>
            <a:r>
              <a:rPr lang="en-US" sz="1800">
                <a:hlinkClick r:id="rId3"/>
              </a:rPr>
              <a:t>Nerem </a:t>
            </a:r>
            <a:r>
              <a:rPr lang="en-US" sz="1800" i="1">
                <a:hlinkClick r:id="rId3"/>
              </a:rPr>
              <a:t>et al</a:t>
            </a:r>
            <a:r>
              <a:rPr lang="en-US" sz="1800">
                <a:hlinkClick r:id="rId3"/>
              </a:rPr>
              <a:t> 2018</a:t>
            </a:r>
            <a:r>
              <a:rPr lang="en-US" sz="1800"/>
              <a:t>. </a:t>
            </a:r>
          </a:p>
        </p:txBody>
      </p:sp>
      <p:sp>
        <p:nvSpPr>
          <p:cNvPr id="103428" name="Text Box 5"/>
          <p:cNvSpPr txBox="1">
            <a:spLocks noChangeArrowheads="1"/>
          </p:cNvSpPr>
          <p:nvPr/>
        </p:nvSpPr>
        <p:spPr bwMode="auto">
          <a:xfrm>
            <a:off x="457200" y="1828800"/>
            <a:ext cx="8458200" cy="3560763"/>
          </a:xfrm>
          <a:prstGeom prst="rect">
            <a:avLst/>
          </a:prstGeom>
          <a:noFill/>
          <a:ln w="9525">
            <a:noFill/>
            <a:miter lim="800000"/>
            <a:headEnd/>
            <a:tailEnd/>
          </a:ln>
        </p:spPr>
        <p:txBody>
          <a:bodyPr>
            <a:spAutoFit/>
          </a:bodyPr>
          <a:lstStyle/>
          <a:p>
            <a:pPr defTabSz="914400">
              <a:spcBef>
                <a:spcPct val="50000"/>
              </a:spcBef>
              <a:buFontTx/>
              <a:buChar char="•"/>
            </a:pPr>
            <a:r>
              <a:rPr lang="en-US" sz="2400"/>
              <a:t> Nerem </a:t>
            </a:r>
            <a:r>
              <a:rPr lang="en-US" sz="2400" i="1"/>
              <a:t>et al</a:t>
            </a:r>
            <a:r>
              <a:rPr lang="en-US" sz="2400"/>
              <a:t> 2018 </a:t>
            </a:r>
            <a:r>
              <a:rPr lang="en-US" sz="2400" b="1"/>
              <a:t>finally</a:t>
            </a:r>
            <a:r>
              <a:rPr lang="en-US" sz="2400"/>
              <a:t> found "acceleration" in the satellite data</a:t>
            </a:r>
          </a:p>
          <a:p>
            <a:pPr defTabSz="914400">
              <a:spcBef>
                <a:spcPct val="50000"/>
              </a:spcBef>
              <a:buFontTx/>
              <a:buChar char="•"/>
            </a:pPr>
            <a:r>
              <a:rPr lang="en-US" sz="2400"/>
              <a:t> But how?</a:t>
            </a:r>
          </a:p>
          <a:p>
            <a:pPr defTabSz="914400">
              <a:spcBef>
                <a:spcPct val="50000"/>
              </a:spcBef>
              <a:buFontTx/>
              <a:buChar char="•"/>
            </a:pPr>
            <a:r>
              <a:rPr lang="en-US" sz="2400"/>
              <a:t> By </a:t>
            </a:r>
            <a:r>
              <a:rPr lang="en-US" sz="2400" b="1" i="1"/>
              <a:t>SLOWING</a:t>
            </a:r>
            <a:r>
              <a:rPr lang="en-US" sz="2400"/>
              <a:t> the rate of rise of sea-level rise "measured" by Topex-Poseidon prior to 1998!</a:t>
            </a:r>
          </a:p>
          <a:p>
            <a:pPr defTabSz="914400">
              <a:spcBef>
                <a:spcPct val="50000"/>
              </a:spcBef>
              <a:buFontTx/>
              <a:buChar char="•"/>
            </a:pPr>
            <a:r>
              <a:rPr lang="en-US" sz="2400"/>
              <a:t> They "fixed" 20-year-old data, thereby creating the appearance of acceleration when the early Topex-Poseidon data is compared against the newer satellites' data.</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p:cNvSpPr>
            <a:spLocks noGrp="1" noChangeArrowheads="1"/>
          </p:cNvSpPr>
          <p:nvPr>
            <p:ph type="title"/>
          </p:nvPr>
        </p:nvSpPr>
        <p:spPr bwMode="auto">
          <a:xfrm>
            <a:off x="457200" y="304800"/>
            <a:ext cx="8229600" cy="1325563"/>
          </a:xfrm>
          <a:noFill/>
          <a:ln>
            <a:miter lim="800000"/>
            <a:headEnd/>
            <a:tailEnd/>
          </a:ln>
        </p:spPr>
        <p:txBody>
          <a:bodyPr vert="horz" wrap="square" lIns="91440" tIns="45720" rIns="91440" bIns="45720" numCol="1" anchor="t" anchorCtr="0" compatLnSpc="1">
            <a:prstTxWarp prst="textNoShape">
              <a:avLst/>
            </a:prstTxWarp>
          </a:bodyPr>
          <a:lstStyle/>
          <a:p>
            <a:r>
              <a:rPr lang="en-US" smtClean="0"/>
              <a:t>Acceleration?</a:t>
            </a:r>
          </a:p>
        </p:txBody>
      </p:sp>
      <p:sp>
        <p:nvSpPr>
          <p:cNvPr id="104450" name="Text Box 3"/>
          <p:cNvSpPr txBox="1">
            <a:spLocks noChangeArrowheads="1"/>
          </p:cNvSpPr>
          <p:nvPr/>
        </p:nvSpPr>
        <p:spPr bwMode="auto">
          <a:xfrm>
            <a:off x="457200" y="914400"/>
            <a:ext cx="8077200" cy="519113"/>
          </a:xfrm>
          <a:prstGeom prst="rect">
            <a:avLst/>
          </a:prstGeom>
          <a:noFill/>
          <a:ln w="9525">
            <a:noFill/>
            <a:miter lim="800000"/>
            <a:headEnd/>
            <a:tailEnd/>
          </a:ln>
        </p:spPr>
        <p:txBody>
          <a:bodyPr>
            <a:spAutoFit/>
          </a:bodyPr>
          <a:lstStyle/>
          <a:p>
            <a:pPr defTabSz="914400">
              <a:spcBef>
                <a:spcPct val="50000"/>
              </a:spcBef>
            </a:pPr>
            <a:r>
              <a:rPr lang="en-US" sz="2800" b="1"/>
              <a:t>Torture the data until it confesses!</a:t>
            </a:r>
            <a:endParaRPr lang="en-US" sz="2800" b="1" u="sng"/>
          </a:p>
        </p:txBody>
      </p:sp>
      <p:pic>
        <p:nvPicPr>
          <p:cNvPr id="104451" name="Picture 6" descr="what_nerem_2018_did_to_create_acceleration_steve_case02"/>
          <p:cNvPicPr>
            <a:picLocks noChangeAspect="1" noChangeArrowheads="1"/>
          </p:cNvPicPr>
          <p:nvPr/>
        </p:nvPicPr>
        <p:blipFill>
          <a:blip r:embed="rId3"/>
          <a:srcRect/>
          <a:stretch>
            <a:fillRect/>
          </a:stretch>
        </p:blipFill>
        <p:spPr bwMode="auto">
          <a:xfrm>
            <a:off x="457200" y="1371600"/>
            <a:ext cx="8305800" cy="52959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Finally, Acceleration!</a:t>
            </a:r>
          </a:p>
        </p:txBody>
      </p:sp>
      <p:pic>
        <p:nvPicPr>
          <p:cNvPr id="105474" name="Picture 3" descr="nasa_new_study_finds_sea_level_rise_accelerating_screenshot2"/>
          <p:cNvPicPr>
            <a:picLocks noChangeAspect="1" noChangeArrowheads="1"/>
          </p:cNvPicPr>
          <p:nvPr/>
        </p:nvPicPr>
        <p:blipFill>
          <a:blip r:embed="rId3"/>
          <a:srcRect/>
          <a:stretch>
            <a:fillRect/>
          </a:stretch>
        </p:blipFill>
        <p:spPr bwMode="auto">
          <a:xfrm>
            <a:off x="228600" y="914400"/>
            <a:ext cx="8118475" cy="59436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4" descr="NASA_shadowbanning_comments_from_skeptics_on_Nerem_propaganda_vid_02"/>
          <p:cNvPicPr>
            <a:picLocks noChangeAspect="1" noChangeArrowheads="1"/>
          </p:cNvPicPr>
          <p:nvPr/>
        </p:nvPicPr>
        <p:blipFill>
          <a:blip r:embed="rId3"/>
          <a:srcRect/>
          <a:stretch>
            <a:fillRect/>
          </a:stretch>
        </p:blipFill>
        <p:spPr bwMode="auto">
          <a:xfrm>
            <a:off x="152400" y="0"/>
            <a:ext cx="8763000" cy="6705600"/>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title"/>
          </p:nvPr>
        </p:nvSpPr>
        <p:spPr bwMode="auto">
          <a:xfrm>
            <a:off x="381000" y="274638"/>
            <a:ext cx="8534400" cy="4602162"/>
          </a:xfrm>
          <a:noFill/>
          <a:ln>
            <a:miter lim="800000"/>
            <a:headEnd/>
            <a:tailEnd/>
          </a:ln>
        </p:spPr>
        <p:txBody>
          <a:bodyPr vert="horz" wrap="square" lIns="91440" tIns="45720" rIns="91440" bIns="45720" numCol="1" anchor="t" anchorCtr="0" compatLnSpc="1">
            <a:prstTxWarp prst="textNoShape">
              <a:avLst/>
            </a:prstTxWarp>
          </a:bodyPr>
          <a:lstStyle/>
          <a:p>
            <a:pPr algn="l"/>
            <a:r>
              <a:rPr lang="en-US" b="1" smtClean="0"/>
              <a:t>Bottom line:</a:t>
            </a:r>
            <a:br>
              <a:rPr lang="en-US" b="1" smtClean="0"/>
            </a:br>
            <a:r>
              <a:rPr lang="en-US" smtClean="0"/>
              <a:t/>
            </a:r>
            <a:br>
              <a:rPr lang="en-US" smtClean="0"/>
            </a:br>
            <a:r>
              <a:rPr lang="en-US" smtClean="0"/>
              <a:t>S</a:t>
            </a:r>
            <a:r>
              <a:rPr lang="en-US" sz="4000" smtClean="0"/>
              <a:t>ea-level measurement data from the best individual tide gauges is rock-solid.</a:t>
            </a:r>
            <a:br>
              <a:rPr lang="en-US" sz="4000" smtClean="0"/>
            </a:br>
            <a:r>
              <a:rPr lang="en-US" sz="4000" smtClean="0"/>
              <a:t/>
            </a:r>
            <a:br>
              <a:rPr lang="en-US" sz="4000" smtClean="0"/>
            </a:br>
            <a:r>
              <a:rPr lang="en-US" sz="4000" smtClean="0"/>
              <a:t>Satellite altimetry… not so much.</a:t>
            </a:r>
          </a:p>
        </p:txBody>
      </p:sp>
    </p:spTree>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bwMode="auto">
          <a:xfrm>
            <a:off x="457200" y="274638"/>
            <a:ext cx="8229600" cy="2468562"/>
          </a:xfrm>
          <a:noFill/>
          <a:ln>
            <a:miter lim="800000"/>
            <a:headEnd/>
            <a:tailEnd/>
          </a:ln>
        </p:spPr>
        <p:txBody>
          <a:bodyPr vert="horz" wrap="square" lIns="91440" tIns="45720" rIns="91440" bIns="45720" numCol="1" anchor="t" anchorCtr="0" compatLnSpc="1">
            <a:prstTxWarp prst="textNoShape">
              <a:avLst/>
            </a:prstTxWarp>
          </a:bodyPr>
          <a:lstStyle/>
          <a:p>
            <a:r>
              <a:rPr lang="en-US" smtClean="0"/>
              <a:t>The best tide gauges show no acceleration in sea-level rise since the 1920s or before</a:t>
            </a:r>
          </a:p>
        </p:txBody>
      </p:sp>
      <p:pic>
        <p:nvPicPr>
          <p:cNvPr id="108546" name="Picture 4" descr="150-021_Harlingen_Netherlands_vs_CO2_to_2016-12_annot3"/>
          <p:cNvPicPr>
            <a:picLocks noChangeAspect="1" noChangeArrowheads="1"/>
          </p:cNvPicPr>
          <p:nvPr/>
        </p:nvPicPr>
        <p:blipFill>
          <a:blip r:embed="rId3"/>
          <a:srcRect/>
          <a:stretch>
            <a:fillRect/>
          </a:stretch>
        </p:blipFill>
        <p:spPr bwMode="auto">
          <a:xfrm>
            <a:off x="0" y="2743200"/>
            <a:ext cx="9144000" cy="3856038"/>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smtClean="0"/>
              <a:t>So, why isn’t sea-level rise accelerating?</a:t>
            </a:r>
          </a:p>
        </p:txBody>
      </p:sp>
    </p:spTree>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smtClean="0"/>
              <a:t>So, why isn’t sea-level rise accelerating?</a:t>
            </a:r>
          </a:p>
        </p:txBody>
      </p:sp>
      <p:sp>
        <p:nvSpPr>
          <p:cNvPr id="110594" name="Text Box 3"/>
          <p:cNvSpPr txBox="1">
            <a:spLocks noChangeArrowheads="1"/>
          </p:cNvSpPr>
          <p:nvPr/>
        </p:nvSpPr>
        <p:spPr bwMode="auto">
          <a:xfrm>
            <a:off x="1447800" y="2667000"/>
            <a:ext cx="6096000" cy="1554163"/>
          </a:xfrm>
          <a:prstGeom prst="rect">
            <a:avLst/>
          </a:prstGeom>
          <a:noFill/>
          <a:ln w="9525">
            <a:noFill/>
            <a:miter lim="800000"/>
            <a:headEnd/>
            <a:tailEnd/>
          </a:ln>
        </p:spPr>
        <p:txBody>
          <a:bodyPr>
            <a:spAutoFit/>
          </a:bodyPr>
          <a:lstStyle/>
          <a:p>
            <a:pPr defTabSz="914400">
              <a:spcBef>
                <a:spcPct val="50000"/>
              </a:spcBef>
            </a:pPr>
            <a:r>
              <a:rPr lang="en-US"/>
              <a:t>Climate alarmists are </a:t>
            </a:r>
            <a:r>
              <a:rPr lang="en-US" b="1" i="1"/>
              <a:t>sure</a:t>
            </a:r>
            <a:r>
              <a:rPr lang="en-US"/>
              <a:t> that sea-level rise </a:t>
            </a:r>
            <a:r>
              <a:rPr lang="en-US" b="1" i="1"/>
              <a:t>must</a:t>
            </a:r>
            <a:r>
              <a:rPr lang="en-US"/>
              <a:t> accelerate, in a warming climate!</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smtClean="0"/>
              <a:t>So, why isn’t sea-level rise accelerating?</a:t>
            </a:r>
          </a:p>
        </p:txBody>
      </p:sp>
      <p:sp>
        <p:nvSpPr>
          <p:cNvPr id="111618" name="Rectangle 3"/>
          <p:cNvSpPr>
            <a:spLocks noGrp="1" noChangeArrowheads="1"/>
          </p:cNvSpPr>
          <p:nvPr>
            <p:ph type="body" idx="4294967295"/>
          </p:nvPr>
        </p:nvSpPr>
        <p:spPr bwMode="auto">
          <a:xfrm>
            <a:off x="381000" y="1676400"/>
            <a:ext cx="8229600" cy="4648200"/>
          </a:xfrm>
          <a:prstGeom prst="rect">
            <a:avLst/>
          </a:prstGeom>
          <a:noFill/>
          <a:ln>
            <a:miter lim="800000"/>
            <a:headEnd/>
            <a:tailEnd/>
          </a:ln>
        </p:spPr>
        <p:txBody>
          <a:bodyPr lIns="0" tIns="0" rIns="0" bIns="0"/>
          <a:lstStyle/>
          <a:p>
            <a:r>
              <a:rPr lang="en-US" sz="2800" smtClean="0"/>
              <a:t>“...an increased rate of sea level rise [</a:t>
            </a:r>
            <a:r>
              <a:rPr lang="en-US" sz="2800" b="1" smtClean="0"/>
              <a:t>must</a:t>
            </a:r>
            <a:r>
              <a:rPr lang="en-US" sz="2800" smtClean="0"/>
              <a:t> occur because of] </a:t>
            </a:r>
            <a:r>
              <a:rPr lang="en-US" sz="2800" i="1" smtClean="0"/>
              <a:t>the laws of physics</a:t>
            </a:r>
            <a:r>
              <a:rPr lang="en-US" sz="2800" smtClean="0"/>
              <a:t>. ...the two main factors in sea level rise are the thermal expansion of the ocean and the melting of landfast ice. ... For [sea level rise to not increase] would require that either temperature will not increase in the twenty first century (too implausible to be taken seriously), or that increased temperature will not lead to thermal expansion of seawater or melting of landfast ice (physically impossible).”</a:t>
            </a:r>
          </a:p>
          <a:p>
            <a:r>
              <a:rPr lang="en-US" sz="2800" smtClean="0"/>
              <a:t>Foster, G. &amp; Brown, P.T. (2015). </a:t>
            </a:r>
            <a:r>
              <a:rPr lang="en-US" sz="2800" i="1" smtClean="0"/>
              <a:t>Clim Dyn</a:t>
            </a:r>
            <a:r>
              <a:rPr lang="en-US" sz="2800" smtClean="0"/>
              <a:t> 45: 291</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What causes sea-level change?</a:t>
            </a:r>
          </a:p>
        </p:txBody>
      </p:sp>
      <p:sp>
        <p:nvSpPr>
          <p:cNvPr id="112642" name="Rectangle 3"/>
          <p:cNvSpPr>
            <a:spLocks noGrp="1" noChangeArrowheads="1"/>
          </p:cNvSpPr>
          <p:nvPr>
            <p:ph type="body" idx="1"/>
          </p:nvPr>
        </p:nvSpPr>
        <p:spPr bwMode="auto">
          <a:xfrm>
            <a:off x="457200" y="1143000"/>
            <a:ext cx="8305800" cy="54864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t>Local processes:   VLM, erosion, sedimentation</a:t>
            </a:r>
          </a:p>
          <a:p>
            <a:pPr>
              <a:lnSpc>
                <a:spcPct val="130000"/>
              </a:lnSpc>
              <a:spcBef>
                <a:spcPts val="1400"/>
              </a:spcBef>
            </a:pPr>
            <a:r>
              <a:rPr lang="en-US" sz="2800" smtClean="0"/>
              <a:t>Global sea-level rise:</a:t>
            </a:r>
          </a:p>
          <a:p>
            <a:pPr>
              <a:buFontTx/>
              <a:buChar char="•"/>
            </a:pPr>
            <a:r>
              <a:rPr lang="en-US" sz="2800" smtClean="0"/>
              <a:t>Meltwater &amp; sublimation (from grounded ice)</a:t>
            </a:r>
          </a:p>
          <a:p>
            <a:pPr>
              <a:buFontTx/>
              <a:buChar char="•"/>
            </a:pPr>
            <a:r>
              <a:rPr lang="en-US" sz="2800" smtClean="0"/>
              <a:t>Iceberg calving</a:t>
            </a:r>
          </a:p>
          <a:p>
            <a:pPr>
              <a:lnSpc>
                <a:spcPct val="130000"/>
              </a:lnSpc>
              <a:spcBef>
                <a:spcPts val="1400"/>
              </a:spcBef>
              <a:buFontTx/>
              <a:buNone/>
            </a:pPr>
            <a:r>
              <a:rPr lang="en-US" sz="2800" smtClean="0"/>
              <a:t>Mostly-local sea-level rise:</a:t>
            </a:r>
          </a:p>
          <a:p>
            <a:pPr>
              <a:buFontTx/>
              <a:buChar char="•"/>
            </a:pPr>
            <a:r>
              <a:rPr lang="en-US" sz="2800" smtClean="0"/>
              <a:t>Thermal expansion</a:t>
            </a:r>
          </a:p>
          <a:p>
            <a:pPr>
              <a:lnSpc>
                <a:spcPct val="130000"/>
              </a:lnSpc>
              <a:spcBef>
                <a:spcPts val="1400"/>
              </a:spcBef>
              <a:buFontTx/>
              <a:buNone/>
            </a:pPr>
            <a:r>
              <a:rPr lang="en-US" sz="2800" smtClean="0"/>
              <a:t>Global sea-level decline:</a:t>
            </a:r>
          </a:p>
          <a:p>
            <a:pPr>
              <a:buFontTx/>
              <a:buChar char="•"/>
            </a:pPr>
            <a:r>
              <a:rPr lang="en-US" sz="2800" b="1" smtClean="0"/>
              <a:t>Snowfall accumulation!</a:t>
            </a:r>
          </a:p>
          <a:p>
            <a:pPr>
              <a:buFontTx/>
              <a:buChar char="•"/>
            </a:pPr>
            <a:endParaRPr lang="en-US" sz="2800" b="1" smtClean="0"/>
          </a:p>
        </p:txBody>
      </p:sp>
    </p:spTree>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smtClean="0"/>
              <a:t>Which ones increase w/ warming?</a:t>
            </a:r>
          </a:p>
        </p:txBody>
      </p:sp>
      <p:sp>
        <p:nvSpPr>
          <p:cNvPr id="113666" name="Rectangle 3"/>
          <p:cNvSpPr>
            <a:spLocks noGrp="1" noChangeArrowheads="1"/>
          </p:cNvSpPr>
          <p:nvPr>
            <p:ph type="body" idx="1"/>
          </p:nvPr>
        </p:nvSpPr>
        <p:spPr bwMode="auto">
          <a:xfrm>
            <a:off x="457200" y="1143000"/>
            <a:ext cx="8305800" cy="54864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t>Local processes:   VLM, erosion, sedimentation</a:t>
            </a:r>
          </a:p>
          <a:p>
            <a:pPr>
              <a:lnSpc>
                <a:spcPct val="130000"/>
              </a:lnSpc>
              <a:spcBef>
                <a:spcPts val="1400"/>
              </a:spcBef>
            </a:pPr>
            <a:r>
              <a:rPr lang="en-US" sz="2800" smtClean="0"/>
              <a:t>Global sea-level rise:</a:t>
            </a:r>
          </a:p>
          <a:p>
            <a:pPr>
              <a:buFontTx/>
              <a:buChar char="•"/>
            </a:pPr>
            <a:r>
              <a:rPr lang="en-US" sz="2800" smtClean="0"/>
              <a:t>Meltwater &amp; sublimation (from grounded ice)</a:t>
            </a:r>
          </a:p>
          <a:p>
            <a:pPr>
              <a:buFontTx/>
              <a:buChar char="•"/>
            </a:pPr>
            <a:r>
              <a:rPr lang="en-US" sz="2800" smtClean="0"/>
              <a:t>Iceberg calving</a:t>
            </a:r>
          </a:p>
          <a:p>
            <a:pPr>
              <a:lnSpc>
                <a:spcPct val="130000"/>
              </a:lnSpc>
              <a:spcBef>
                <a:spcPts val="1400"/>
              </a:spcBef>
              <a:buFontTx/>
              <a:buNone/>
            </a:pPr>
            <a:r>
              <a:rPr lang="en-US" sz="2800" smtClean="0"/>
              <a:t>Mostly-local sea-level rise:</a:t>
            </a:r>
          </a:p>
          <a:p>
            <a:pPr>
              <a:buFontTx/>
              <a:buChar char="•"/>
            </a:pPr>
            <a:r>
              <a:rPr lang="en-US" sz="2800" smtClean="0"/>
              <a:t>Thermal expansion</a:t>
            </a:r>
          </a:p>
          <a:p>
            <a:pPr>
              <a:lnSpc>
                <a:spcPct val="130000"/>
              </a:lnSpc>
              <a:spcBef>
                <a:spcPts val="1400"/>
              </a:spcBef>
              <a:buFontTx/>
              <a:buNone/>
            </a:pPr>
            <a:r>
              <a:rPr lang="en-US" sz="2800" smtClean="0"/>
              <a:t>Global sea-level decline:</a:t>
            </a:r>
          </a:p>
          <a:p>
            <a:pPr>
              <a:buFontTx/>
              <a:buChar char="•"/>
            </a:pPr>
            <a:r>
              <a:rPr lang="en-US" sz="2800" smtClean="0"/>
              <a:t>Snowfall accumulation!</a:t>
            </a:r>
          </a:p>
          <a:p>
            <a:pPr>
              <a:buFontTx/>
              <a:buChar char="•"/>
            </a:pPr>
            <a:endParaRPr lang="en-US" sz="2800" smtClean="0"/>
          </a:p>
        </p:txBody>
      </p:sp>
    </p:spTree>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bwMode="auto">
          <a:xfrm>
            <a:off x="45720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smtClean="0"/>
              <a:t>Which ones increase w/ warming?</a:t>
            </a:r>
          </a:p>
        </p:txBody>
      </p:sp>
      <p:sp>
        <p:nvSpPr>
          <p:cNvPr id="114690" name="Rectangle 3"/>
          <p:cNvSpPr>
            <a:spLocks noGrp="1" noChangeArrowheads="1"/>
          </p:cNvSpPr>
          <p:nvPr>
            <p:ph type="body" idx="1"/>
          </p:nvPr>
        </p:nvSpPr>
        <p:spPr bwMode="auto">
          <a:xfrm>
            <a:off x="457200" y="1143000"/>
            <a:ext cx="8305800" cy="5486400"/>
          </a:xfrm>
          <a:noFill/>
          <a:ln>
            <a:miter lim="800000"/>
            <a:headEnd/>
            <a:tailEnd/>
          </a:ln>
        </p:spPr>
        <p:txBody>
          <a:bodyPr vert="horz" wrap="square" lIns="91440" tIns="45720" rIns="91440" bIns="45720" numCol="1" anchor="t" anchorCtr="0" compatLnSpc="1">
            <a:prstTxWarp prst="textNoShape">
              <a:avLst/>
            </a:prstTxWarp>
          </a:bodyPr>
          <a:lstStyle/>
          <a:p>
            <a:r>
              <a:rPr lang="en-US" sz="2800" smtClean="0">
                <a:solidFill>
                  <a:srgbClr val="B2B2B2"/>
                </a:solidFill>
              </a:rPr>
              <a:t>Local processes:   VLM, erosion, sedimentation</a:t>
            </a:r>
          </a:p>
          <a:p>
            <a:pPr>
              <a:lnSpc>
                <a:spcPct val="130000"/>
              </a:lnSpc>
              <a:spcBef>
                <a:spcPts val="1400"/>
              </a:spcBef>
            </a:pPr>
            <a:r>
              <a:rPr lang="en-US" sz="2800" smtClean="0"/>
              <a:t>Global sea-level rise:</a:t>
            </a:r>
          </a:p>
          <a:p>
            <a:pPr>
              <a:buFontTx/>
              <a:buChar char="•"/>
            </a:pPr>
            <a:r>
              <a:rPr lang="en-US" sz="2800" smtClean="0"/>
              <a:t>Meltwater &amp; sublimation (from grounded ice)</a:t>
            </a:r>
          </a:p>
          <a:p>
            <a:pPr>
              <a:buFontTx/>
              <a:buChar char="•"/>
            </a:pPr>
            <a:r>
              <a:rPr lang="en-US" sz="2800" smtClean="0"/>
              <a:t>Iceberg calving</a:t>
            </a:r>
          </a:p>
          <a:p>
            <a:pPr>
              <a:lnSpc>
                <a:spcPct val="130000"/>
              </a:lnSpc>
              <a:spcBef>
                <a:spcPts val="1400"/>
              </a:spcBef>
              <a:buFontTx/>
              <a:buNone/>
            </a:pPr>
            <a:r>
              <a:rPr lang="en-US" sz="2800" smtClean="0"/>
              <a:t>Mostly-local sea-level rise:</a:t>
            </a:r>
          </a:p>
          <a:p>
            <a:pPr>
              <a:buFontTx/>
              <a:buChar char="•"/>
            </a:pPr>
            <a:r>
              <a:rPr lang="en-US" sz="2800" smtClean="0"/>
              <a:t>Thermal expansion</a:t>
            </a:r>
          </a:p>
          <a:p>
            <a:pPr>
              <a:lnSpc>
                <a:spcPct val="130000"/>
              </a:lnSpc>
              <a:spcBef>
                <a:spcPts val="1400"/>
              </a:spcBef>
              <a:buFontTx/>
              <a:buNone/>
            </a:pPr>
            <a:r>
              <a:rPr lang="en-US" sz="2800" smtClean="0"/>
              <a:t>Global sea-level decline:</a:t>
            </a:r>
          </a:p>
          <a:p>
            <a:pPr>
              <a:buFontTx/>
              <a:buChar char="•"/>
            </a:pPr>
            <a:r>
              <a:rPr lang="en-US" sz="2800" smtClean="0"/>
              <a:t>Snowfall accumulation!</a:t>
            </a:r>
          </a:p>
          <a:p>
            <a:pPr>
              <a:buFontTx/>
              <a:buChar char="•"/>
            </a:pPr>
            <a:endParaRPr lang="en-US" sz="2800" smtClean="0"/>
          </a:p>
        </p:txBody>
      </p:sp>
      <p:sp>
        <p:nvSpPr>
          <p:cNvPr id="114691" name="Rectangle 4"/>
          <p:cNvSpPr>
            <a:spLocks noChangeArrowheads="1"/>
          </p:cNvSpPr>
          <p:nvPr/>
        </p:nvSpPr>
        <p:spPr bwMode="auto">
          <a:xfrm>
            <a:off x="457200" y="2362200"/>
            <a:ext cx="7620000" cy="2438400"/>
          </a:xfrm>
          <a:prstGeom prst="rect">
            <a:avLst/>
          </a:prstGeom>
          <a:solidFill>
            <a:schemeClr val="accent1">
              <a:alpha val="0"/>
            </a:schemeClr>
          </a:solidFill>
          <a:ln w="28575">
            <a:solidFill>
              <a:srgbClr val="FF0000"/>
            </a:solidFill>
            <a:miter lim="800000"/>
            <a:headEnd/>
            <a:tailEnd/>
          </a:ln>
        </p:spPr>
        <p:txBody>
          <a:bodyPr wrap="none" anchor="ctr"/>
          <a:lstStyle/>
          <a:p>
            <a:endParaRPr lang="en-US" sz="1800"/>
          </a:p>
        </p:txBody>
      </p:sp>
      <p:sp>
        <p:nvSpPr>
          <p:cNvPr id="114692" name="Rectangle 5"/>
          <p:cNvSpPr>
            <a:spLocks noChangeArrowheads="1"/>
          </p:cNvSpPr>
          <p:nvPr/>
        </p:nvSpPr>
        <p:spPr bwMode="auto">
          <a:xfrm>
            <a:off x="457200" y="5562600"/>
            <a:ext cx="7620000" cy="685800"/>
          </a:xfrm>
          <a:prstGeom prst="rect">
            <a:avLst/>
          </a:prstGeom>
          <a:solidFill>
            <a:schemeClr val="accent1">
              <a:alpha val="0"/>
            </a:schemeClr>
          </a:solidFill>
          <a:ln w="31750">
            <a:solidFill>
              <a:srgbClr val="00CC00"/>
            </a:solidFill>
            <a:miter lim="800000"/>
            <a:headEnd/>
            <a:tailEnd/>
          </a:ln>
        </p:spPr>
        <p:txBody>
          <a:bodyPr wrap="none" anchor="ctr"/>
          <a:lstStyle/>
          <a:p>
            <a:endParaRPr lang="en-US" sz="1800"/>
          </a:p>
        </p:txBody>
      </p:sp>
    </p:spTree>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ChangeArrowheads="1"/>
          </p:cNvSpPr>
          <p:nvPr>
            <p:ph type="title"/>
          </p:nvPr>
        </p:nvSpPr>
        <p:spPr bwMode="auto">
          <a:xfrm>
            <a:off x="45720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4000" smtClean="0"/>
              <a:t>SNOWFALL is the LARGEST contributor to grounded ice mass changes</a:t>
            </a:r>
          </a:p>
        </p:txBody>
      </p:sp>
      <p:sp>
        <p:nvSpPr>
          <p:cNvPr id="115714" name="Text Box 7"/>
          <p:cNvSpPr txBox="1">
            <a:spLocks noChangeArrowheads="1"/>
          </p:cNvSpPr>
          <p:nvPr/>
        </p:nvSpPr>
        <p:spPr bwMode="auto">
          <a:xfrm>
            <a:off x="381000" y="2895600"/>
            <a:ext cx="8305800" cy="2773363"/>
          </a:xfrm>
          <a:prstGeom prst="rect">
            <a:avLst/>
          </a:prstGeom>
          <a:noFill/>
          <a:ln w="9525">
            <a:noFill/>
            <a:miter lim="800000"/>
            <a:headEnd/>
            <a:tailEnd/>
          </a:ln>
        </p:spPr>
        <p:txBody>
          <a:bodyPr>
            <a:spAutoFit/>
          </a:bodyPr>
          <a:lstStyle/>
          <a:p>
            <a:pPr defTabSz="914400">
              <a:spcBef>
                <a:spcPct val="50000"/>
              </a:spcBef>
              <a:buFontTx/>
              <a:buChar char="•"/>
            </a:pPr>
            <a:r>
              <a:rPr lang="en-US"/>
              <a:t> In Greenland, snowfall accumulation is the largest contributor to ice mass changes</a:t>
            </a:r>
          </a:p>
          <a:p>
            <a:pPr defTabSz="914400">
              <a:spcBef>
                <a:spcPct val="50000"/>
              </a:spcBef>
              <a:buFontTx/>
              <a:buChar char="•"/>
            </a:pPr>
            <a:r>
              <a:rPr lang="en-US"/>
              <a:t> In Antarctica, snowfall accumulation is approximately equal to the </a:t>
            </a:r>
            <a:r>
              <a:rPr lang="en-US" b="1" u="sng"/>
              <a:t>sum</a:t>
            </a:r>
            <a:r>
              <a:rPr lang="en-US"/>
              <a:t> of melting + iceberg calving + sublimation</a:t>
            </a:r>
          </a:p>
        </p:txBody>
      </p:sp>
    </p:spTree>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Grounded ice</a:t>
            </a:r>
          </a:p>
        </p:txBody>
      </p:sp>
      <p:sp>
        <p:nvSpPr>
          <p:cNvPr id="116738"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mtClean="0"/>
              <a:t>Greenland</a:t>
            </a:r>
          </a:p>
          <a:p>
            <a:pPr>
              <a:buFontTx/>
              <a:buChar char="•"/>
            </a:pPr>
            <a:r>
              <a:rPr lang="en-US" smtClean="0"/>
              <a:t>Antarctica</a:t>
            </a:r>
          </a:p>
          <a:p>
            <a:pPr>
              <a:buFontTx/>
              <a:buChar char="•"/>
            </a:pPr>
            <a:r>
              <a:rPr lang="en-US" smtClean="0"/>
              <a:t>other glaciers</a:t>
            </a:r>
          </a:p>
        </p:txBody>
      </p:sp>
    </p:spTree>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Glaciers</a:t>
            </a:r>
          </a:p>
        </p:txBody>
      </p:sp>
      <p:sp>
        <p:nvSpPr>
          <p:cNvPr id="117762"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mtClean="0"/>
              <a:t>Some glaciers are advancing</a:t>
            </a:r>
          </a:p>
          <a:p>
            <a:pPr>
              <a:buFontTx/>
              <a:buChar char="•"/>
            </a:pPr>
            <a:r>
              <a:rPr lang="en-US" smtClean="0"/>
              <a:t>More glaciers are retreating</a:t>
            </a:r>
          </a:p>
          <a:p>
            <a:pPr>
              <a:buFontTx/>
              <a:buChar char="•"/>
            </a:pPr>
            <a:r>
              <a:rPr lang="en-US" smtClean="0"/>
              <a:t>But the rate doesn’t appear to have accelerated in response to rising GHG levels</a:t>
            </a:r>
          </a:p>
        </p:txBody>
      </p:sp>
    </p:spTree>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Glaciers</a:t>
            </a:r>
          </a:p>
        </p:txBody>
      </p:sp>
      <p:pic>
        <p:nvPicPr>
          <p:cNvPr id="118786" name="Picture 5" descr="glacierbaymap_large_horizontal"/>
          <p:cNvPicPr>
            <a:picLocks noChangeAspect="1" noChangeArrowheads="1"/>
          </p:cNvPicPr>
          <p:nvPr/>
        </p:nvPicPr>
        <p:blipFill>
          <a:blip r:embed="rId3"/>
          <a:srcRect/>
          <a:stretch>
            <a:fillRect/>
          </a:stretch>
        </p:blipFill>
        <p:spPr bwMode="auto">
          <a:xfrm>
            <a:off x="0" y="1328738"/>
            <a:ext cx="9144000" cy="5529262"/>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Antarctica</a:t>
            </a:r>
          </a:p>
        </p:txBody>
      </p:sp>
      <p:sp>
        <p:nvSpPr>
          <p:cNvPr id="119810"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mtClean="0"/>
              <a:t>Averages more than 40° below zero</a:t>
            </a:r>
          </a:p>
          <a:p>
            <a:pPr>
              <a:buFontTx/>
              <a:buChar char="•"/>
            </a:pPr>
            <a:r>
              <a:rPr lang="en-US" smtClean="0"/>
              <a:t>Ice loss &amp; gain are so closely balanced that studies differ on whether it is gaining or losing ice</a:t>
            </a:r>
          </a:p>
          <a:p>
            <a:pPr>
              <a:buFontTx/>
              <a:buChar char="•"/>
            </a:pPr>
            <a:r>
              <a:rPr lang="en-US" smtClean="0"/>
              <a:t>Either way, all studies agree that the rate, whether up or down, is less than the equivalent of 3 inches of sea-level change per century </a:t>
            </a:r>
          </a:p>
        </p:txBody>
      </p:sp>
    </p:spTree>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Greenland</a:t>
            </a:r>
          </a:p>
        </p:txBody>
      </p:sp>
      <p:sp>
        <p:nvSpPr>
          <p:cNvPr id="120834"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a:buFontTx/>
              <a:buChar char="•"/>
            </a:pPr>
            <a:r>
              <a:rPr lang="en-US" smtClean="0"/>
              <a:t>Net loss of about 200 Gt of ice in a typical year (DMI)</a:t>
            </a:r>
          </a:p>
          <a:p>
            <a:pPr>
              <a:buFontTx/>
              <a:buChar char="•"/>
            </a:pPr>
            <a:r>
              <a:rPr lang="en-US" smtClean="0"/>
              <a:t>Rate equivalent to 2.2 inches/century</a:t>
            </a:r>
          </a:p>
          <a:p>
            <a:pPr>
              <a:buFontTx/>
              <a:buChar char="•"/>
            </a:pPr>
            <a:r>
              <a:rPr lang="en-US" smtClean="0"/>
              <a:t>Not accelerating</a:t>
            </a:r>
          </a:p>
          <a:p>
            <a:pPr>
              <a:buFontTx/>
              <a:buChar char="•"/>
            </a:pPr>
            <a:r>
              <a:rPr lang="en-US" smtClean="0"/>
              <a:t>In fact, Greenland had no net loss of ice in either of the last two glaciological years</a:t>
            </a:r>
          </a:p>
        </p:txBody>
      </p:sp>
    </p:spTree>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Greenland</a:t>
            </a:r>
          </a:p>
        </p:txBody>
      </p:sp>
      <p:sp>
        <p:nvSpPr>
          <p:cNvPr id="121858" name="Text Box 5"/>
          <p:cNvSpPr txBox="1">
            <a:spLocks noChangeArrowheads="1"/>
          </p:cNvSpPr>
          <p:nvPr/>
        </p:nvSpPr>
        <p:spPr bwMode="auto">
          <a:xfrm>
            <a:off x="381000" y="1143000"/>
            <a:ext cx="8458200" cy="1800225"/>
          </a:xfrm>
          <a:prstGeom prst="rect">
            <a:avLst/>
          </a:prstGeom>
          <a:noFill/>
          <a:ln w="9525">
            <a:noFill/>
            <a:miter lim="800000"/>
            <a:headEnd/>
            <a:tailEnd/>
          </a:ln>
        </p:spPr>
        <p:txBody>
          <a:bodyPr>
            <a:spAutoFit/>
          </a:bodyPr>
          <a:lstStyle/>
          <a:p>
            <a:pPr defTabSz="914400"/>
            <a:r>
              <a:rPr lang="en-US" sz="2800"/>
              <a:t>At the current average rate of ice loss (200 Gt/year), to melt the Greenland Ice Sheet entirely would take about 130...</a:t>
            </a:r>
          </a:p>
          <a:p>
            <a:pPr defTabSz="914400"/>
            <a:r>
              <a:rPr lang="en-US" sz="2800"/>
              <a:t>‍‍‍‍‍‍ ‍‍</a:t>
            </a:r>
          </a:p>
        </p:txBody>
      </p:sp>
    </p:spTree>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Greenland</a:t>
            </a:r>
          </a:p>
        </p:txBody>
      </p:sp>
      <p:sp>
        <p:nvSpPr>
          <p:cNvPr id="122882" name="Text Box 3"/>
          <p:cNvSpPr txBox="1">
            <a:spLocks noChangeArrowheads="1"/>
          </p:cNvSpPr>
          <p:nvPr/>
        </p:nvSpPr>
        <p:spPr bwMode="auto">
          <a:xfrm>
            <a:off x="381000" y="1143000"/>
            <a:ext cx="8458200" cy="2654300"/>
          </a:xfrm>
          <a:prstGeom prst="rect">
            <a:avLst/>
          </a:prstGeom>
          <a:noFill/>
          <a:ln w="9525">
            <a:noFill/>
            <a:miter lim="800000"/>
            <a:headEnd/>
            <a:tailEnd/>
          </a:ln>
        </p:spPr>
        <p:txBody>
          <a:bodyPr>
            <a:spAutoFit/>
          </a:bodyPr>
          <a:lstStyle/>
          <a:p>
            <a:pPr defTabSz="914400"/>
            <a:r>
              <a:rPr lang="en-US" sz="2800"/>
              <a:t>At the current average rate of ice loss (200 Gt/year), to melt the Greenland Ice Sheet entirely would take about 130...</a:t>
            </a:r>
          </a:p>
          <a:p>
            <a:pPr defTabSz="914400"/>
            <a:r>
              <a:rPr lang="en-US" sz="2800"/>
              <a:t>‍‍‍‍‍‍ ‍‍</a:t>
            </a:r>
          </a:p>
          <a:p>
            <a:pPr defTabSz="914400"/>
            <a:r>
              <a:rPr lang="en-US" sz="2800"/>
              <a:t>...did you think "years?”</a:t>
            </a:r>
          </a:p>
          <a:p>
            <a:pPr defTabSz="914400"/>
            <a:r>
              <a:rPr lang="en-US" sz="2800"/>
              <a:t>‍‍‍‍‍‍ ‍‍</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Greenland</a:t>
            </a:r>
          </a:p>
        </p:txBody>
      </p:sp>
      <p:sp>
        <p:nvSpPr>
          <p:cNvPr id="123906" name="Text Box 3"/>
          <p:cNvSpPr txBox="1">
            <a:spLocks noChangeArrowheads="1"/>
          </p:cNvSpPr>
          <p:nvPr/>
        </p:nvSpPr>
        <p:spPr bwMode="auto">
          <a:xfrm>
            <a:off x="381000" y="1143000"/>
            <a:ext cx="8458200" cy="4362450"/>
          </a:xfrm>
          <a:prstGeom prst="rect">
            <a:avLst/>
          </a:prstGeom>
          <a:noFill/>
          <a:ln w="9525">
            <a:noFill/>
            <a:miter lim="800000"/>
            <a:headEnd/>
            <a:tailEnd/>
          </a:ln>
        </p:spPr>
        <p:txBody>
          <a:bodyPr>
            <a:spAutoFit/>
          </a:bodyPr>
          <a:lstStyle/>
          <a:p>
            <a:pPr defTabSz="914400"/>
            <a:r>
              <a:rPr lang="en-US" sz="2800"/>
              <a:t>At the current average rate of ice loss (200 Gt/year), to melt the Greenland Ice Sheet entirely would take about 130...</a:t>
            </a:r>
          </a:p>
          <a:p>
            <a:pPr defTabSz="914400"/>
            <a:r>
              <a:rPr lang="en-US" sz="2800"/>
              <a:t>‍‍‍‍‍‍ ‍‍</a:t>
            </a:r>
          </a:p>
          <a:p>
            <a:pPr defTabSz="914400"/>
            <a:r>
              <a:rPr lang="en-US" sz="2800"/>
              <a:t>...did you think "years?”</a:t>
            </a:r>
          </a:p>
          <a:p>
            <a:pPr defTabSz="914400"/>
            <a:r>
              <a:rPr lang="en-US" sz="2800"/>
              <a:t>‍‍‍‍‍‍ ‍‍</a:t>
            </a:r>
          </a:p>
          <a:p>
            <a:pPr defTabSz="914400"/>
            <a:r>
              <a:rPr lang="en-US" sz="2800"/>
              <a:t>Nope, not years.</a:t>
            </a:r>
          </a:p>
          <a:p>
            <a:pPr defTabSz="914400"/>
            <a:r>
              <a:rPr lang="en-US" sz="2800"/>
              <a:t>‍‍‍‍‍‍ ‍‍</a:t>
            </a:r>
          </a:p>
          <a:p>
            <a:pPr defTabSz="914400"/>
            <a:r>
              <a:rPr lang="en-US" sz="2800"/>
              <a:t>Not decades, either.</a:t>
            </a:r>
          </a:p>
          <a:p>
            <a:pPr defTabSz="914400"/>
            <a:r>
              <a:rPr lang="en-US" sz="2800"/>
              <a:t>‍‍‍‍‍‍ ‍‍</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Greenland</a:t>
            </a:r>
          </a:p>
        </p:txBody>
      </p:sp>
      <p:sp>
        <p:nvSpPr>
          <p:cNvPr id="124930" name="Text Box 3"/>
          <p:cNvSpPr txBox="1">
            <a:spLocks noChangeArrowheads="1"/>
          </p:cNvSpPr>
          <p:nvPr/>
        </p:nvSpPr>
        <p:spPr bwMode="auto">
          <a:xfrm>
            <a:off x="381000" y="1143000"/>
            <a:ext cx="8458200" cy="4789488"/>
          </a:xfrm>
          <a:prstGeom prst="rect">
            <a:avLst/>
          </a:prstGeom>
          <a:noFill/>
          <a:ln w="9525">
            <a:noFill/>
            <a:miter lim="800000"/>
            <a:headEnd/>
            <a:tailEnd/>
          </a:ln>
        </p:spPr>
        <p:txBody>
          <a:bodyPr>
            <a:spAutoFit/>
          </a:bodyPr>
          <a:lstStyle/>
          <a:p>
            <a:pPr defTabSz="914400"/>
            <a:r>
              <a:rPr lang="en-US" sz="2800"/>
              <a:t>At the current average rate of ice loss (200 Gt/year), to melt the Greenland Ice Sheet entirely would take about 130...</a:t>
            </a:r>
          </a:p>
          <a:p>
            <a:pPr defTabSz="914400"/>
            <a:r>
              <a:rPr lang="en-US" sz="2800"/>
              <a:t>‍‍‍‍‍‍ ‍‍</a:t>
            </a:r>
          </a:p>
          <a:p>
            <a:pPr defTabSz="914400"/>
            <a:r>
              <a:rPr lang="en-US" sz="2800"/>
              <a:t>...did you think "years?”</a:t>
            </a:r>
          </a:p>
          <a:p>
            <a:pPr defTabSz="914400"/>
            <a:r>
              <a:rPr lang="en-US" sz="2800"/>
              <a:t>‍‍‍‍‍‍ ‍‍</a:t>
            </a:r>
          </a:p>
          <a:p>
            <a:pPr defTabSz="914400"/>
            <a:r>
              <a:rPr lang="en-US" sz="2800"/>
              <a:t>Nope, not years.</a:t>
            </a:r>
          </a:p>
          <a:p>
            <a:pPr defTabSz="914400"/>
            <a:r>
              <a:rPr lang="en-US" sz="2800"/>
              <a:t>‍‍‍‍‍‍ ‍‍</a:t>
            </a:r>
          </a:p>
          <a:p>
            <a:pPr defTabSz="914400"/>
            <a:r>
              <a:rPr lang="en-US" sz="2800"/>
              <a:t>Not decades, either.</a:t>
            </a:r>
          </a:p>
          <a:p>
            <a:pPr defTabSz="914400"/>
            <a:r>
              <a:rPr lang="en-US" sz="2800"/>
              <a:t>‍‍‍‍‍‍ ‍‍</a:t>
            </a:r>
          </a:p>
          <a:p>
            <a:pPr defTabSz="914400"/>
            <a:r>
              <a:rPr lang="en-US" sz="2800" b="1"/>
              <a:t>Centuries. 130 </a:t>
            </a:r>
            <a:r>
              <a:rPr lang="en-US" sz="2800" b="1" i="1"/>
              <a:t>centuries</a:t>
            </a:r>
            <a:r>
              <a:rPr lang="en-US" sz="2800" b="1"/>
              <a:t>.</a:t>
            </a:r>
          </a:p>
        </p:txBody>
      </p:sp>
    </p:spTree>
  </p:cSld>
  <p:clrMapOvr>
    <a:overrideClrMapping bg1="lt1" tx1="dk1" bg2="lt2" tx2="dk2" accent1="accent1" accent2="accent2" accent3="accent3" accent4="accent4" accent5="accent5" accent6="accent6" hlink="hlink" folHlink="folHlink"/>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2"/>
          <p:cNvSpPr>
            <a:spLocks noGrp="1" noChangeArrowheads="1"/>
          </p:cNvSpPr>
          <p:nvPr>
            <p:ph type="title"/>
          </p:nvPr>
        </p:nvSpPr>
        <p:spPr bwMode="auto">
          <a:xfrm>
            <a:off x="45720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i="1" smtClean="0"/>
              <a:t>Glacier Girl</a:t>
            </a:r>
          </a:p>
        </p:txBody>
      </p:sp>
      <p:pic>
        <p:nvPicPr>
          <p:cNvPr id="125954" name="Picture 5" descr="glacier_girl_in_flight"/>
          <p:cNvPicPr>
            <a:picLocks noChangeAspect="1" noChangeArrowheads="1"/>
          </p:cNvPicPr>
          <p:nvPr/>
        </p:nvPicPr>
        <p:blipFill>
          <a:blip r:embed="rId3"/>
          <a:srcRect/>
          <a:stretch>
            <a:fillRect/>
          </a:stretch>
        </p:blipFill>
        <p:spPr bwMode="auto">
          <a:xfrm>
            <a:off x="381000" y="1260475"/>
            <a:ext cx="8305800" cy="5087938"/>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title"/>
          </p:nvPr>
        </p:nvSpPr>
        <p:spPr bwMode="auto">
          <a:xfrm>
            <a:off x="45720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i="1" smtClean="0"/>
              <a:t>Glacier Girl</a:t>
            </a:r>
          </a:p>
        </p:txBody>
      </p:sp>
      <p:sp>
        <p:nvSpPr>
          <p:cNvPr id="126978" name="Text Box 4"/>
          <p:cNvSpPr txBox="1">
            <a:spLocks noChangeArrowheads="1"/>
          </p:cNvSpPr>
          <p:nvPr/>
        </p:nvSpPr>
        <p:spPr bwMode="auto">
          <a:xfrm>
            <a:off x="609600" y="1524000"/>
            <a:ext cx="8001000" cy="2528888"/>
          </a:xfrm>
          <a:prstGeom prst="rect">
            <a:avLst/>
          </a:prstGeom>
          <a:noFill/>
          <a:ln w="9525">
            <a:noFill/>
            <a:miter lim="800000"/>
            <a:headEnd/>
            <a:tailEnd/>
          </a:ln>
        </p:spPr>
        <p:txBody>
          <a:bodyPr>
            <a:spAutoFit/>
          </a:bodyPr>
          <a:lstStyle/>
          <a:p>
            <a:pPr defTabSz="914400">
              <a:spcBef>
                <a:spcPct val="50000"/>
              </a:spcBef>
            </a:pPr>
            <a:r>
              <a:rPr lang="en-US" i="1"/>
              <a:t>Glacier Girl</a:t>
            </a:r>
            <a:r>
              <a:rPr lang="en-US"/>
              <a:t> is a Lockheed P-38 Lightning which was </a:t>
            </a:r>
            <a:r>
              <a:rPr lang="en-US">
                <a:hlinkClick r:id="rId3"/>
              </a:rPr>
              <a:t>extracted in pieces</a:t>
            </a:r>
            <a:r>
              <a:rPr lang="en-US"/>
              <a:t> from beneath </a:t>
            </a:r>
            <a:r>
              <a:rPr lang="en-US" b="1" i="1"/>
              <a:t>268 feet</a:t>
            </a:r>
            <a:r>
              <a:rPr lang="en-US"/>
              <a:t> of accumulated ice and snow (mostly ice), </a:t>
            </a:r>
            <a:r>
              <a:rPr lang="en-US" b="1" i="1"/>
              <a:t>fifty years</a:t>
            </a:r>
            <a:r>
              <a:rPr lang="en-US"/>
              <a:t> after she landed on the Greenland Ice Sheet. </a:t>
            </a:r>
          </a:p>
        </p:txBody>
      </p:sp>
    </p:spTree>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1" name="Picture 5" descr="GPR-measurement-concept"/>
          <p:cNvPicPr>
            <a:picLocks noChangeAspect="1" noChangeArrowheads="1"/>
          </p:cNvPicPr>
          <p:nvPr/>
        </p:nvPicPr>
        <p:blipFill>
          <a:blip r:embed="rId3"/>
          <a:srcRect/>
          <a:stretch>
            <a:fillRect/>
          </a:stretch>
        </p:blipFill>
        <p:spPr bwMode="auto">
          <a:xfrm>
            <a:off x="2286000" y="0"/>
            <a:ext cx="4899025" cy="6757988"/>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title"/>
          </p:nvPr>
        </p:nvSpPr>
        <p:spPr bwMode="auto">
          <a:xfrm>
            <a:off x="457200" y="3048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i="1" smtClean="0"/>
              <a:t>Glacier Girl</a:t>
            </a:r>
          </a:p>
        </p:txBody>
      </p:sp>
      <p:sp>
        <p:nvSpPr>
          <p:cNvPr id="129026" name="Text Box 3"/>
          <p:cNvSpPr txBox="1">
            <a:spLocks noChangeArrowheads="1"/>
          </p:cNvSpPr>
          <p:nvPr/>
        </p:nvSpPr>
        <p:spPr bwMode="auto">
          <a:xfrm>
            <a:off x="609600" y="1524000"/>
            <a:ext cx="8001000" cy="4756150"/>
          </a:xfrm>
          <a:prstGeom prst="rect">
            <a:avLst/>
          </a:prstGeom>
          <a:noFill/>
          <a:ln w="9525">
            <a:noFill/>
            <a:miter lim="800000"/>
            <a:headEnd/>
            <a:tailEnd/>
          </a:ln>
        </p:spPr>
        <p:txBody>
          <a:bodyPr>
            <a:spAutoFit/>
          </a:bodyPr>
          <a:lstStyle/>
          <a:p>
            <a:pPr defTabSz="914400">
              <a:spcBef>
                <a:spcPct val="50000"/>
              </a:spcBef>
            </a:pPr>
            <a:r>
              <a:rPr lang="en-US"/>
              <a:t>That’s </a:t>
            </a:r>
            <a:r>
              <a:rPr lang="en-US" b="1"/>
              <a:t>more than 5 feet of ice per year</a:t>
            </a:r>
            <a:r>
              <a:rPr lang="en-US"/>
              <a:t>, averaging about 70 feet of snow per year, totaling about 2/3 of a mile of accumulated snowfall.</a:t>
            </a:r>
          </a:p>
          <a:p>
            <a:pPr defTabSz="914400">
              <a:spcBef>
                <a:spcPct val="50000"/>
              </a:spcBef>
            </a:pPr>
            <a:r>
              <a:rPr lang="en-US" sz="2800"/>
              <a:t>That snow represents evaporated water, mostly removed from the Arctic and North Atlantic Oceans, which then fell as ocean-effect snow on the Greenland Ice Sheet.</a:t>
            </a:r>
            <a:r>
              <a:rPr lang="en-US"/>
              <a:t> </a:t>
            </a:r>
          </a:p>
          <a:p>
            <a:pPr defTabSz="914400">
              <a:spcBef>
                <a:spcPct val="50000"/>
              </a:spcBef>
            </a:pPr>
            <a:endParaRPr lang="en-US"/>
          </a:p>
        </p:txBody>
      </p:sp>
    </p:spTree>
  </p:cSld>
  <p:clrMapOvr>
    <a:overrideClrMapping bg1="lt1" tx1="dk1" bg2="lt2" tx2="dk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z="4000" smtClean="0"/>
              <a:t>So, </a:t>
            </a:r>
            <a:r>
              <a:rPr lang="en-US" sz="4000" b="1" i="1" smtClean="0"/>
              <a:t>what happens to snowfall</a:t>
            </a:r>
            <a:r>
              <a:rPr lang="en-US" sz="4000" smtClean="0"/>
              <a:t> in a warming climate?</a:t>
            </a:r>
            <a:br>
              <a:rPr lang="en-US" sz="4000" smtClean="0"/>
            </a:br>
            <a:endParaRPr lang="en-US" sz="4000" smtClean="0"/>
          </a:p>
        </p:txBody>
      </p:sp>
      <p:sp>
        <p:nvSpPr>
          <p:cNvPr id="130050" name="Rectangle 3"/>
          <p:cNvSpPr>
            <a:spLocks noGrp="1" noChangeArrowheads="1"/>
          </p:cNvSpPr>
          <p:nvPr>
            <p:ph type="body" idx="1"/>
          </p:nvPr>
        </p:nvSpPr>
        <p:spPr bwMode="auto">
          <a:xfrm>
            <a:off x="457200" y="1600200"/>
            <a:ext cx="8229600" cy="4876800"/>
          </a:xfrm>
          <a:noFill/>
          <a:ln>
            <a:miter lim="800000"/>
            <a:headEnd/>
            <a:tailEnd/>
          </a:ln>
        </p:spPr>
        <p:txBody>
          <a:bodyPr vert="horz" wrap="square" lIns="91440" tIns="45720" rIns="91440" bIns="45720" numCol="1" anchor="t" anchorCtr="0" compatLnSpc="1">
            <a:prstTxWarp prst="textNoShape">
              <a:avLst/>
            </a:prstTxWarp>
          </a:bodyPr>
          <a:lstStyle/>
          <a:p>
            <a:pPr>
              <a:lnSpc>
                <a:spcPct val="73000"/>
              </a:lnSpc>
            </a:pPr>
            <a:r>
              <a:rPr lang="en-US" sz="2400" smtClean="0"/>
              <a:t>It </a:t>
            </a:r>
            <a:r>
              <a:rPr lang="en-US" sz="2400" b="1" smtClean="0"/>
              <a:t>increases</a:t>
            </a:r>
            <a:r>
              <a:rPr lang="en-US" sz="2400" smtClean="0"/>
              <a:t>, for two reasons.</a:t>
            </a:r>
          </a:p>
          <a:p>
            <a:pPr>
              <a:lnSpc>
                <a:spcPct val="90000"/>
              </a:lnSpc>
              <a:spcBef>
                <a:spcPts val="1400"/>
              </a:spcBef>
              <a:buFontTx/>
              <a:buChar char="•"/>
            </a:pPr>
            <a:r>
              <a:rPr lang="en-US" sz="2000" smtClean="0"/>
              <a:t>One reason is that warmer air holds more moisture. Very roughly, </a:t>
            </a:r>
            <a:r>
              <a:rPr lang="en-US" sz="2000" b="1" smtClean="0">
                <a:hlinkClick r:id="rId3"/>
              </a:rPr>
              <a:t>a single degree Celsius of warming increase the amount of moisture the air can carry by about six to seven percent</a:t>
            </a:r>
            <a:r>
              <a:rPr lang="en-US" sz="2000" smtClean="0"/>
              <a:t>. So, as long as the temperature stays below freezing, the warmer it gets, the greater the snowfall; </a:t>
            </a:r>
            <a:r>
              <a:rPr lang="en-US" sz="2000" b="1" smtClean="0">
                <a:hlinkClick r:id="rId4"/>
              </a:rPr>
              <a:t>when temperatures are very low there’s little snowfall</a:t>
            </a:r>
            <a:r>
              <a:rPr lang="en-US" sz="2000" smtClean="0"/>
              <a:t>, because the air holds very little moisture. That’s why the largest snowstorms usually occur when temperatures are only slightly below freezing.</a:t>
            </a:r>
          </a:p>
          <a:p>
            <a:pPr>
              <a:lnSpc>
                <a:spcPct val="90000"/>
              </a:lnSpc>
              <a:spcBef>
                <a:spcPts val="1400"/>
              </a:spcBef>
              <a:buFontTx/>
              <a:buChar char="•"/>
            </a:pPr>
            <a:r>
              <a:rPr lang="en-US" sz="2000" smtClean="0"/>
              <a:t>Another reason is that a warmer climate should reduce sea-ice extent, increasing evaporation from the Arctic, North Atlantic, North Pacific, and Southern Oceans, and </a:t>
            </a:r>
            <a:r>
              <a:rPr lang="en-US" sz="2000" b="1" smtClean="0">
                <a:hlinkClick r:id="rId5"/>
              </a:rPr>
              <a:t>increasing Lake/Ocean-Effect Snowfall (LOES) downwind</a:t>
            </a:r>
            <a:r>
              <a:rPr lang="en-US" sz="2000" smtClean="0"/>
              <a:t>. When that snow falls on the ice sheets, it adds to ice mass accumulation and subtracts from sea-level.</a:t>
            </a:r>
          </a:p>
        </p:txBody>
      </p:sp>
    </p:spTree>
  </p:cSld>
  <p:clrMapOvr>
    <a:overrideClrMapping bg1="lt1" tx1="dk1" bg2="lt2" tx2="dk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n-US" smtClean="0"/>
              <a:t>Conclusion</a:t>
            </a:r>
          </a:p>
        </p:txBody>
      </p:sp>
      <p:sp>
        <p:nvSpPr>
          <p:cNvPr id="131074" name="Rectangle 3"/>
          <p:cNvSpPr>
            <a:spLocks noGrp="1" noChangeArrowheads="1"/>
          </p:cNvSpPr>
          <p:nvPr>
            <p:ph type="body" idx="1"/>
          </p:nvPr>
        </p:nvSpPr>
        <p:spPr bwMode="auto">
          <a:xfrm>
            <a:off x="304800" y="1371600"/>
            <a:ext cx="8610600" cy="5029200"/>
          </a:xfrm>
          <a:noFill/>
          <a:ln>
            <a:miter lim="800000"/>
            <a:headEnd/>
            <a:tailEnd/>
          </a:ln>
        </p:spPr>
        <p:txBody>
          <a:bodyPr vert="horz" wrap="square" lIns="91440" tIns="45720" rIns="91440" bIns="45720" numCol="1" anchor="t" anchorCtr="0" compatLnSpc="1">
            <a:prstTxWarp prst="textNoShape">
              <a:avLst/>
            </a:prstTxWarp>
          </a:bodyPr>
          <a:lstStyle/>
          <a:p>
            <a:pPr>
              <a:lnSpc>
                <a:spcPct val="90000"/>
              </a:lnSpc>
              <a:spcBef>
                <a:spcPts val="1400"/>
              </a:spcBef>
              <a:buFontTx/>
              <a:buChar char="•"/>
            </a:pPr>
            <a:r>
              <a:rPr lang="en-US" smtClean="0"/>
              <a:t>So in a warming climate we know that there are </a:t>
            </a:r>
            <a:r>
              <a:rPr lang="en-US" b="1" smtClean="0"/>
              <a:t>some factors which increase sea-level</a:t>
            </a:r>
            <a:r>
              <a:rPr lang="en-US" smtClean="0"/>
              <a:t>, and </a:t>
            </a:r>
            <a:r>
              <a:rPr lang="en-US" b="1" smtClean="0"/>
              <a:t>other factors which reduce sea-level.</a:t>
            </a:r>
            <a:r>
              <a:rPr lang="en-US" smtClean="0"/>
              <a:t> There's no fundamental reason to suppose that either of those will dominate the other.</a:t>
            </a:r>
          </a:p>
          <a:p>
            <a:endParaRPr lang="en-US" smtClean="0"/>
          </a:p>
        </p:txBody>
      </p:sp>
    </p:spTree>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idx="4294967295"/>
          </p:nvPr>
        </p:nvSpPr>
        <p:spPr bwMode="auto">
          <a:xfrm>
            <a:off x="457200" y="274638"/>
            <a:ext cx="8229600" cy="1143000"/>
          </a:xfrm>
          <a:prstGeom prst="rect">
            <a:avLst/>
          </a:prstGeom>
          <a:noFill/>
          <a:ln>
            <a:miter lim="800000"/>
            <a:headEnd/>
            <a:tailEnd/>
          </a:ln>
        </p:spPr>
        <p:txBody>
          <a:bodyPr/>
          <a:lstStyle/>
          <a:p>
            <a:r>
              <a:rPr lang="en-US" smtClean="0"/>
              <a:t>Conclusion</a:t>
            </a:r>
          </a:p>
        </p:txBody>
      </p:sp>
      <p:sp>
        <p:nvSpPr>
          <p:cNvPr id="132099" name="Rectangle 3"/>
          <p:cNvSpPr>
            <a:spLocks noGrp="1" noChangeArrowheads="1"/>
          </p:cNvSpPr>
          <p:nvPr>
            <p:ph type="body" idx="4294967295"/>
          </p:nvPr>
        </p:nvSpPr>
        <p:spPr bwMode="auto">
          <a:xfrm>
            <a:off x="304800" y="1371600"/>
            <a:ext cx="8610600" cy="5029200"/>
          </a:xfrm>
          <a:prstGeom prst="rect">
            <a:avLst/>
          </a:prstGeom>
          <a:noFill/>
          <a:ln>
            <a:miter lim="800000"/>
            <a:headEnd/>
            <a:tailEnd/>
          </a:ln>
        </p:spPr>
        <p:txBody>
          <a:bodyPr/>
          <a:lstStyle/>
          <a:p>
            <a:pPr>
              <a:lnSpc>
                <a:spcPct val="90000"/>
              </a:lnSpc>
              <a:spcBef>
                <a:spcPts val="1400"/>
              </a:spcBef>
              <a:buFontTx/>
              <a:buChar char="•"/>
            </a:pPr>
            <a:r>
              <a:rPr lang="en-US" sz="2800" smtClean="0"/>
              <a:t>So in a warming climate we know that there are </a:t>
            </a:r>
            <a:r>
              <a:rPr lang="en-US" sz="2800" b="1" smtClean="0"/>
              <a:t>some factors which increase sea-level</a:t>
            </a:r>
            <a:r>
              <a:rPr lang="en-US" sz="2800" smtClean="0"/>
              <a:t>, and </a:t>
            </a:r>
            <a:r>
              <a:rPr lang="en-US" sz="2800" b="1" smtClean="0"/>
              <a:t>other factors which reduce sea-level.</a:t>
            </a:r>
            <a:r>
              <a:rPr lang="en-US" sz="2800" smtClean="0"/>
              <a:t> There's no fundamental reason to suppose that either of those will dominate the other.</a:t>
            </a:r>
          </a:p>
          <a:p>
            <a:pPr>
              <a:lnSpc>
                <a:spcPct val="90000"/>
              </a:lnSpc>
              <a:spcBef>
                <a:spcPts val="1400"/>
              </a:spcBef>
              <a:buFontTx/>
              <a:buChar char="•"/>
            </a:pPr>
            <a:r>
              <a:rPr lang="en-US" sz="2800" smtClean="0"/>
              <a:t>We can, however, draw upon the historical record, to gain insight. At the best tectonically stable locations, sea-level has been rising at about 1½ mm/year (6 inches per century) since the 1920s or before, with no sign of significant acceleration due to rising CO2 levels.</a:t>
            </a:r>
          </a:p>
          <a:p>
            <a:endParaRPr lang="en-US" sz="2800" smtClean="0"/>
          </a:p>
        </p:txBody>
      </p:sp>
    </p:spTree>
  </p:cSld>
  <p:clrMapOvr>
    <a:overrideClrMapping bg1="lt1" tx1="dk1" bg2="lt2" tx2="dk2" accent1="accent1" accent2="accent2" accent3="accent3" accent4="accent4" accent5="accent5" accent6="accent6" hlink="hlink" folHlink="folHlink"/>
  </p:clrMapOvr>
  <p:transition spd="med">
    <p:fad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CC"/>
        </a:hlink>
        <a:folHlink>
          <a:srgbClr val="0033CC"/>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CC"/>
      </a:hlink>
      <a:folHlink>
        <a:srgbClr val="0033CC"/>
      </a:folHlink>
    </a:clrScheme>
    <a:fontScheme name="Default Design">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CC"/>
        </a:hlink>
        <a:folHlink>
          <a:srgbClr val="0033CC"/>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CC"/>
        </a:hlink>
        <a:folHlink>
          <a:srgbClr val="0033CC"/>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ea typeface="Microsoft YaHei" charset="-122"/>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CC"/>
        </a:hlink>
        <a:folHlink>
          <a:srgbClr val="0033CC"/>
        </a:folHlink>
      </a:clrScheme>
      <a:clrMap bg1="lt1" tx1="dk1" bg2="lt2" tx2="dk2" accent1="accent1" accent2="accent2" accent3="accent3" accent4="accent4" accent5="accent5" accent6="accent6" hlink="hlink" folHlink="folHlink"/>
    </a:extraClrScheme>
    <a:extraClrScheme>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7.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8.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9.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0.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1.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2.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3.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4.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5.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6.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7.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8.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19.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0.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1.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2.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3.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4.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5.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6.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7.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8.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29.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0.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1.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2.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3.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4.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5.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6.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7.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8.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39.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0.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1.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2.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3.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4.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5.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6.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7.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8.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49.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0.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1.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2.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3.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4.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5.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6.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7.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8.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59.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0.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1.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2.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3.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4.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5.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6.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7.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ppt/theme/themeOverride68.xml><?xml version="1.0" encoding="utf-8"?>
<a:themeOverride xmlns:a="http://schemas.openxmlformats.org/drawingml/2006/main">
  <a:clrScheme name="Default Design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3399"/>
    </a:hlink>
    <a:folHlink>
      <a:srgbClr val="003399"/>
    </a:folHlink>
  </a:clrScheme>
</a:themeOverride>
</file>

<file path=docProps/app.xml><?xml version="1.0" encoding="utf-8"?>
<Properties xmlns="http://schemas.openxmlformats.org/officeDocument/2006/extended-properties" xmlns:vt="http://schemas.openxmlformats.org/officeDocument/2006/docPropsVTypes">
  <TotalTime>3613</TotalTime>
  <Words>1953</Words>
  <PresentationFormat>On-screen Show (4:3)</PresentationFormat>
  <Paragraphs>277</Paragraphs>
  <Slides>68</Slides>
  <Notes>12</Notes>
  <HiddenSlides>0</HiddenSlides>
  <MMClips>0</MMClips>
  <ScaleCrop>false</ScaleCrop>
  <HeadingPairs>
    <vt:vector size="6" baseType="variant">
      <vt:variant>
        <vt:lpstr>Fonts Used</vt:lpstr>
      </vt:variant>
      <vt:variant>
        <vt:i4>6</vt:i4>
      </vt:variant>
      <vt:variant>
        <vt:lpstr>Design Template</vt:lpstr>
      </vt:variant>
      <vt:variant>
        <vt:i4>4</vt:i4>
      </vt:variant>
      <vt:variant>
        <vt:lpstr>Slide Titles</vt:lpstr>
      </vt:variant>
      <vt:variant>
        <vt:i4>68</vt:i4>
      </vt:variant>
    </vt:vector>
  </HeadingPairs>
  <TitlesOfParts>
    <vt:vector size="78" baseType="lpstr">
      <vt:lpstr>Arial</vt:lpstr>
      <vt:lpstr>Microsoft YaHei</vt:lpstr>
      <vt:lpstr>Times New Roman</vt:lpstr>
      <vt:lpstr>Segoe UI</vt:lpstr>
      <vt:lpstr>Calibri</vt:lpstr>
      <vt:lpstr>DejaVu Sans</vt:lpstr>
      <vt:lpstr>Default Design</vt:lpstr>
      <vt:lpstr>Default Design</vt:lpstr>
      <vt:lpstr>Default Design</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What about sea-level?</vt:lpstr>
      <vt:lpstr>Q: Is sea-level rising?</vt:lpstr>
      <vt:lpstr>Q: Is sea-level rising?</vt:lpstr>
      <vt:lpstr>Q: Is sea-level rising?</vt:lpstr>
      <vt:lpstr>Q: Is sea-level rising?</vt:lpstr>
      <vt:lpstr>Q: Is sea-level rising?</vt:lpstr>
      <vt:lpstr>Global average</vt:lpstr>
      <vt:lpstr>Acceleration</vt:lpstr>
      <vt:lpstr>Acceleration</vt:lpstr>
      <vt:lpstr>Acceleration</vt:lpstr>
      <vt:lpstr>Two ways to measure sea-level</vt:lpstr>
      <vt:lpstr>Two ways to measure sea-level</vt:lpstr>
      <vt:lpstr>Two ways to measure sea-level</vt:lpstr>
      <vt:lpstr>What do tide gauges show?</vt:lpstr>
      <vt:lpstr>Do any show acceleration?</vt:lpstr>
      <vt:lpstr>Satellite altimetry</vt:lpstr>
      <vt:lpstr>Satellite altimetry</vt:lpstr>
      <vt:lpstr>Satellite altimetry</vt:lpstr>
      <vt:lpstr>Satellite altimetry</vt:lpstr>
      <vt:lpstr>Satellite altimetry</vt:lpstr>
      <vt:lpstr>Satellite altimetry</vt:lpstr>
      <vt:lpstr>Satellite altimetry</vt:lpstr>
      <vt:lpstr>Satellite altimetry</vt:lpstr>
      <vt:lpstr>Satellite altimetry</vt:lpstr>
      <vt:lpstr>Acceleration?</vt:lpstr>
      <vt:lpstr>Acceleration?</vt:lpstr>
      <vt:lpstr>Acceleration?</vt:lpstr>
      <vt:lpstr>Acceleration?</vt:lpstr>
      <vt:lpstr>Acceleration?</vt:lpstr>
      <vt:lpstr>Finally, Acceleration!</vt:lpstr>
      <vt:lpstr>Slide 43</vt:lpstr>
      <vt:lpstr>Bottom line:  Sea-level measurement data from the best individual tide gauges is rock-solid.  Satellite altimetry… not so much.</vt:lpstr>
      <vt:lpstr>The best tide gauges show no acceleration in sea-level rise since the 1920s or before</vt:lpstr>
      <vt:lpstr>So, why isn’t sea-level rise accelerating?</vt:lpstr>
      <vt:lpstr>So, why isn’t sea-level rise accelerating?</vt:lpstr>
      <vt:lpstr>So, why isn’t sea-level rise accelerating?</vt:lpstr>
      <vt:lpstr>What causes sea-level change?</vt:lpstr>
      <vt:lpstr>Which ones increase w/ warming?</vt:lpstr>
      <vt:lpstr>Which ones increase w/ warming?</vt:lpstr>
      <vt:lpstr>SNOWFALL is the LARGEST contributor to grounded ice mass changes</vt:lpstr>
      <vt:lpstr>Grounded ice</vt:lpstr>
      <vt:lpstr>Glaciers</vt:lpstr>
      <vt:lpstr>Glaciers</vt:lpstr>
      <vt:lpstr>Antarctica</vt:lpstr>
      <vt:lpstr>Greenland</vt:lpstr>
      <vt:lpstr>Greenland</vt:lpstr>
      <vt:lpstr>Greenland</vt:lpstr>
      <vt:lpstr>Greenland</vt:lpstr>
      <vt:lpstr>Greenland</vt:lpstr>
      <vt:lpstr>Glacier Girl</vt:lpstr>
      <vt:lpstr>Glacier Girl</vt:lpstr>
      <vt:lpstr>Slide 64</vt:lpstr>
      <vt:lpstr>Glacier Girl</vt:lpstr>
      <vt:lpstr>So, what happens to snowfall in a warming climate? </vt:lpstr>
      <vt:lpstr>Conclusion</vt:lpstr>
      <vt:lpstr>Conclusion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CO2 and agricultural productivity</dc:title>
  <dc:creator>Dave Burton</dc:creator>
  <cp:lastModifiedBy>D</cp:lastModifiedBy>
  <cp:revision>29</cp:revision>
  <cp:lastPrinted>1601-01-01T00:00:00Z</cp:lastPrinted>
  <dcterms:created xsi:type="dcterms:W3CDTF">2018-09-07T02:14:00Z</dcterms:created>
  <dcterms:modified xsi:type="dcterms:W3CDTF">2019-03-12T13:16:51Z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14.0000</vt:lpwstr>
  </property>
  <property fmtid="{D5CDD505-2E9C-101B-9397-08002B2CF9AE}" pid="3" name="HiddenSlides">
    <vt:i4>0</vt:i4>
  </property>
  <property fmtid="{D5CDD505-2E9C-101B-9397-08002B2CF9AE}" pid="4" name="HyperlinksChanged">
    <vt:bool>false</vt:bool>
  </property>
  <property fmtid="{D5CDD505-2E9C-101B-9397-08002B2CF9AE}" pid="5" name="KSOProductBuildVer">
    <vt:lpwstr>1033-10.2.0.7635</vt:lpwstr>
  </property>
  <property fmtid="{D5CDD505-2E9C-101B-9397-08002B2CF9AE}" pid="6" name="LinksUpToDate">
    <vt:bool>false</vt:bool>
  </property>
  <property fmtid="{D5CDD505-2E9C-101B-9397-08002B2CF9AE}" pid="7" name="MMClips">
    <vt:i4>0</vt:i4>
  </property>
  <property fmtid="{D5CDD505-2E9C-101B-9397-08002B2CF9AE}" pid="8" name="Notes">
    <vt:i4>0</vt:i4>
  </property>
  <property fmtid="{D5CDD505-2E9C-101B-9397-08002B2CF9AE}" pid="9" name="PresentationFormat">
    <vt:lpwstr>On-screen Show (4:3)</vt:lpwstr>
  </property>
  <property fmtid="{D5CDD505-2E9C-101B-9397-08002B2CF9AE}" pid="10" name="ScaleCrop">
    <vt:bool>false</vt:bool>
  </property>
  <property fmtid="{D5CDD505-2E9C-101B-9397-08002B2CF9AE}" pid="11" name="ShareDoc">
    <vt:bool>false</vt:bool>
  </property>
  <property fmtid="{D5CDD505-2E9C-101B-9397-08002B2CF9AE}" pid="12" name="Slides">
    <vt:i4>11</vt:i4>
  </property>
</Properties>
</file>