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63"/>
  </p:notesMasterIdLst>
  <p:sldIdLst>
    <p:sldId id="256" r:id="rId2"/>
    <p:sldId id="380" r:id="rId3"/>
    <p:sldId id="381" r:id="rId4"/>
    <p:sldId id="383" r:id="rId5"/>
    <p:sldId id="388" r:id="rId6"/>
    <p:sldId id="389" r:id="rId7"/>
    <p:sldId id="391" r:id="rId8"/>
    <p:sldId id="382" r:id="rId9"/>
    <p:sldId id="354" r:id="rId10"/>
    <p:sldId id="356" r:id="rId11"/>
    <p:sldId id="269" r:id="rId12"/>
    <p:sldId id="358" r:id="rId13"/>
    <p:sldId id="318" r:id="rId14"/>
    <p:sldId id="317" r:id="rId15"/>
    <p:sldId id="324" r:id="rId16"/>
    <p:sldId id="403" r:id="rId17"/>
    <p:sldId id="404" r:id="rId18"/>
    <p:sldId id="405" r:id="rId19"/>
    <p:sldId id="406" r:id="rId20"/>
    <p:sldId id="407" r:id="rId21"/>
    <p:sldId id="408" r:id="rId22"/>
    <p:sldId id="409" r:id="rId23"/>
    <p:sldId id="421" r:id="rId24"/>
    <p:sldId id="422" r:id="rId25"/>
    <p:sldId id="423" r:id="rId26"/>
    <p:sldId id="412" r:id="rId27"/>
    <p:sldId id="413" r:id="rId28"/>
    <p:sldId id="414" r:id="rId29"/>
    <p:sldId id="415" r:id="rId30"/>
    <p:sldId id="416" r:id="rId31"/>
    <p:sldId id="417" r:id="rId32"/>
    <p:sldId id="418" r:id="rId33"/>
    <p:sldId id="419" r:id="rId34"/>
    <p:sldId id="420" r:id="rId35"/>
    <p:sldId id="370" r:id="rId36"/>
    <p:sldId id="313" r:id="rId37"/>
    <p:sldId id="378" r:id="rId38"/>
    <p:sldId id="333" r:id="rId39"/>
    <p:sldId id="395" r:id="rId40"/>
    <p:sldId id="396" r:id="rId41"/>
    <p:sldId id="331" r:id="rId42"/>
    <p:sldId id="397" r:id="rId43"/>
    <p:sldId id="384" r:id="rId44"/>
    <p:sldId id="268" r:id="rId45"/>
    <p:sldId id="385" r:id="rId46"/>
    <p:sldId id="386" r:id="rId47"/>
    <p:sldId id="300" r:id="rId48"/>
    <p:sldId id="398" r:id="rId49"/>
    <p:sldId id="359" r:id="rId50"/>
    <p:sldId id="350" r:id="rId51"/>
    <p:sldId id="369" r:id="rId52"/>
    <p:sldId id="399" r:id="rId53"/>
    <p:sldId id="400" r:id="rId54"/>
    <p:sldId id="401" r:id="rId55"/>
    <p:sldId id="402" r:id="rId56"/>
    <p:sldId id="367" r:id="rId57"/>
    <p:sldId id="372" r:id="rId58"/>
    <p:sldId id="424" r:id="rId59"/>
    <p:sldId id="410" r:id="rId60"/>
    <p:sldId id="411" r:id="rId61"/>
    <p:sldId id="394" r:id="rId62"/>
  </p:sldIdLst>
  <p:sldSz cx="9144000" cy="6858000" type="screen4x3"/>
  <p:notesSz cx="6858000" cy="9144000"/>
  <p:defaultTextStyle>
    <a:defPPr>
      <a:defRPr lang="en-US"/>
    </a:defPPr>
    <a:lvl1pPr algn="just" rtl="0" eaLnBrk="0" fontAlgn="base" hangingPunct="0">
      <a:spcBef>
        <a:spcPct val="0"/>
      </a:spcBef>
      <a:spcAft>
        <a:spcPct val="0"/>
      </a:spcAft>
      <a:defRPr sz="1600" i="1" kern="1200">
        <a:solidFill>
          <a:schemeClr val="tx1"/>
        </a:solidFill>
        <a:latin typeface="Calibri" panose="020F0502020204030204" pitchFamily="34" charset="0"/>
        <a:ea typeface="+mn-ea"/>
        <a:cs typeface="+mn-cs"/>
      </a:defRPr>
    </a:lvl1pPr>
    <a:lvl2pPr marL="457200" algn="just" rtl="0" eaLnBrk="0" fontAlgn="base" hangingPunct="0">
      <a:spcBef>
        <a:spcPct val="0"/>
      </a:spcBef>
      <a:spcAft>
        <a:spcPct val="0"/>
      </a:spcAft>
      <a:defRPr sz="1600" i="1" kern="1200">
        <a:solidFill>
          <a:schemeClr val="tx1"/>
        </a:solidFill>
        <a:latin typeface="Calibri" panose="020F0502020204030204" pitchFamily="34" charset="0"/>
        <a:ea typeface="+mn-ea"/>
        <a:cs typeface="+mn-cs"/>
      </a:defRPr>
    </a:lvl2pPr>
    <a:lvl3pPr marL="914400" algn="just" rtl="0" eaLnBrk="0" fontAlgn="base" hangingPunct="0">
      <a:spcBef>
        <a:spcPct val="0"/>
      </a:spcBef>
      <a:spcAft>
        <a:spcPct val="0"/>
      </a:spcAft>
      <a:defRPr sz="1600" i="1" kern="1200">
        <a:solidFill>
          <a:schemeClr val="tx1"/>
        </a:solidFill>
        <a:latin typeface="Calibri" panose="020F0502020204030204" pitchFamily="34" charset="0"/>
        <a:ea typeface="+mn-ea"/>
        <a:cs typeface="+mn-cs"/>
      </a:defRPr>
    </a:lvl3pPr>
    <a:lvl4pPr marL="1371600" algn="just" rtl="0" eaLnBrk="0" fontAlgn="base" hangingPunct="0">
      <a:spcBef>
        <a:spcPct val="0"/>
      </a:spcBef>
      <a:spcAft>
        <a:spcPct val="0"/>
      </a:spcAft>
      <a:defRPr sz="1600" i="1" kern="1200">
        <a:solidFill>
          <a:schemeClr val="tx1"/>
        </a:solidFill>
        <a:latin typeface="Calibri" panose="020F0502020204030204" pitchFamily="34" charset="0"/>
        <a:ea typeface="+mn-ea"/>
        <a:cs typeface="+mn-cs"/>
      </a:defRPr>
    </a:lvl4pPr>
    <a:lvl5pPr marL="1828800" algn="just" rtl="0" eaLnBrk="0" fontAlgn="base" hangingPunct="0">
      <a:spcBef>
        <a:spcPct val="0"/>
      </a:spcBef>
      <a:spcAft>
        <a:spcPct val="0"/>
      </a:spcAft>
      <a:defRPr sz="1600" i="1" kern="1200">
        <a:solidFill>
          <a:schemeClr val="tx1"/>
        </a:solidFill>
        <a:latin typeface="Calibri" panose="020F0502020204030204" pitchFamily="34" charset="0"/>
        <a:ea typeface="+mn-ea"/>
        <a:cs typeface="+mn-cs"/>
      </a:defRPr>
    </a:lvl5pPr>
    <a:lvl6pPr marL="2286000" algn="l" defTabSz="914400" rtl="0" eaLnBrk="1" latinLnBrk="0" hangingPunct="1">
      <a:defRPr sz="1600" i="1" kern="1200">
        <a:solidFill>
          <a:schemeClr val="tx1"/>
        </a:solidFill>
        <a:latin typeface="Calibri" panose="020F0502020204030204" pitchFamily="34" charset="0"/>
        <a:ea typeface="+mn-ea"/>
        <a:cs typeface="+mn-cs"/>
      </a:defRPr>
    </a:lvl6pPr>
    <a:lvl7pPr marL="2743200" algn="l" defTabSz="914400" rtl="0" eaLnBrk="1" latinLnBrk="0" hangingPunct="1">
      <a:defRPr sz="1600" i="1" kern="1200">
        <a:solidFill>
          <a:schemeClr val="tx1"/>
        </a:solidFill>
        <a:latin typeface="Calibri" panose="020F0502020204030204" pitchFamily="34" charset="0"/>
        <a:ea typeface="+mn-ea"/>
        <a:cs typeface="+mn-cs"/>
      </a:defRPr>
    </a:lvl7pPr>
    <a:lvl8pPr marL="3200400" algn="l" defTabSz="914400" rtl="0" eaLnBrk="1" latinLnBrk="0" hangingPunct="1">
      <a:defRPr sz="1600" i="1" kern="1200">
        <a:solidFill>
          <a:schemeClr val="tx1"/>
        </a:solidFill>
        <a:latin typeface="Calibri" panose="020F0502020204030204" pitchFamily="34" charset="0"/>
        <a:ea typeface="+mn-ea"/>
        <a:cs typeface="+mn-cs"/>
      </a:defRPr>
    </a:lvl8pPr>
    <a:lvl9pPr marL="3657600" algn="l" defTabSz="914400" rtl="0" eaLnBrk="1" latinLnBrk="0" hangingPunct="1">
      <a:defRPr sz="1600" i="1"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9393"/>
    <a:srgbClr val="DC5050"/>
    <a:srgbClr val="C72727"/>
    <a:srgbClr val="FFFF66"/>
    <a:srgbClr val="008000"/>
    <a:srgbClr val="FF0000"/>
    <a:srgbClr val="005000"/>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90" autoAdjust="0"/>
    <p:restoredTop sz="94086" autoAdjust="0"/>
  </p:normalViewPr>
  <p:slideViewPr>
    <p:cSldViewPr>
      <p:cViewPr varScale="1">
        <p:scale>
          <a:sx n="103" d="100"/>
          <a:sy n="103" d="100"/>
        </p:scale>
        <p:origin x="1488"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E53E838-E0A4-826D-02DC-93C838815675}"/>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i="0">
                <a:latin typeface="+mn-lt"/>
                <a:cs typeface="+mn-cs"/>
              </a:defRPr>
            </a:lvl1pPr>
          </a:lstStyle>
          <a:p>
            <a:pPr>
              <a:defRPr/>
            </a:pPr>
            <a:endParaRPr lang="en-US"/>
          </a:p>
        </p:txBody>
      </p:sp>
      <p:sp>
        <p:nvSpPr>
          <p:cNvPr id="3" name="Date Placeholder 2">
            <a:extLst>
              <a:ext uri="{FF2B5EF4-FFF2-40B4-BE49-F238E27FC236}">
                <a16:creationId xmlns:a16="http://schemas.microsoft.com/office/drawing/2014/main" id="{ED0FAFD1-5D5B-5361-C71F-2CB7FFEC22A1}"/>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i="0">
                <a:latin typeface="+mn-lt"/>
                <a:cs typeface="+mn-cs"/>
              </a:defRPr>
            </a:lvl1pPr>
          </a:lstStyle>
          <a:p>
            <a:pPr>
              <a:defRPr/>
            </a:pPr>
            <a:fld id="{977178C8-6291-432C-B6DA-2C1FCDC472EC}" type="datetimeFigureOut">
              <a:rPr lang="en-US"/>
              <a:pPr>
                <a:defRPr/>
              </a:pPr>
              <a:t>10/5/2026</a:t>
            </a:fld>
            <a:endParaRPr lang="en-US"/>
          </a:p>
        </p:txBody>
      </p:sp>
      <p:sp>
        <p:nvSpPr>
          <p:cNvPr id="4" name="Slide Image Placeholder 3">
            <a:extLst>
              <a:ext uri="{FF2B5EF4-FFF2-40B4-BE49-F238E27FC236}">
                <a16:creationId xmlns:a16="http://schemas.microsoft.com/office/drawing/2014/main" id="{AD8E44B3-CD89-44BE-BE18-61697DBC24A2}"/>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FCBB6C6E-2D0A-54D5-5C59-1148919AC65F}"/>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F5B78CEA-22CB-502F-AD40-C99D4D098BB4}"/>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i="0">
                <a:latin typeface="+mn-lt"/>
                <a:cs typeface="+mn-cs"/>
              </a:defRPr>
            </a:lvl1pPr>
          </a:lstStyle>
          <a:p>
            <a:pPr>
              <a:defRPr/>
            </a:pPr>
            <a:endParaRPr lang="en-US"/>
          </a:p>
        </p:txBody>
      </p:sp>
      <p:sp>
        <p:nvSpPr>
          <p:cNvPr id="7" name="Slide Number Placeholder 6">
            <a:extLst>
              <a:ext uri="{FF2B5EF4-FFF2-40B4-BE49-F238E27FC236}">
                <a16:creationId xmlns:a16="http://schemas.microsoft.com/office/drawing/2014/main" id="{B0D5B4A6-79C3-04F3-D37C-A1589F79E547}"/>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i="0"/>
            </a:lvl1pPr>
          </a:lstStyle>
          <a:p>
            <a:fld id="{EE5D91C7-D97B-4D67-8571-3FB4F3C3273E}"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5176894C-A868-9A96-7BD5-A324E62FAF8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a:extLst>
              <a:ext uri="{FF2B5EF4-FFF2-40B4-BE49-F238E27FC236}">
                <a16:creationId xmlns:a16="http://schemas.microsoft.com/office/drawing/2014/main" id="{839666FB-8DC8-21B8-A7A4-AF19CED709B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2292" name="Slide Number Placeholder 3">
            <a:extLst>
              <a:ext uri="{FF2B5EF4-FFF2-40B4-BE49-F238E27FC236}">
                <a16:creationId xmlns:a16="http://schemas.microsoft.com/office/drawing/2014/main" id="{A302FE7C-2F23-5D71-CBF0-3386B15C4A17}"/>
              </a:ext>
            </a:extLst>
          </p:cNvPr>
          <p:cNvSpPr>
            <a:spLocks noGrp="1"/>
          </p:cNvSpPr>
          <p:nvPr>
            <p:ph type="sldNum" sz="quarter" idx="5"/>
          </p:nvPr>
        </p:nvSpPr>
        <p:spPr bwMode="auto">
          <a:ln>
            <a:miter lim="800000"/>
            <a:headEnd/>
            <a:tailEnd/>
          </a:ln>
        </p:spPr>
        <p:txBody>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fld id="{EBC92512-36DA-445E-9873-20112E33B4F3}" type="slidenum">
              <a:rPr lang="en-US" altLang="en-US"/>
              <a:pPr algn="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a:extLst>
              <a:ext uri="{FF2B5EF4-FFF2-40B4-BE49-F238E27FC236}">
                <a16:creationId xmlns:a16="http://schemas.microsoft.com/office/drawing/2014/main" id="{23B64A6D-ADE7-254C-61AA-D663161B10E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a:extLst>
              <a:ext uri="{FF2B5EF4-FFF2-40B4-BE49-F238E27FC236}">
                <a16:creationId xmlns:a16="http://schemas.microsoft.com/office/drawing/2014/main" id="{D0EFBB5F-B117-1F61-A2AA-59BDEA3F965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33900B66-6BDE-7CF9-48F2-33173705D462}"/>
              </a:ext>
            </a:extLst>
          </p:cNvPr>
          <p:cNvSpPr>
            <a:spLocks noGrp="1"/>
          </p:cNvSpPr>
          <p:nvPr>
            <p:ph type="sldNum" sz="quarter" idx="5"/>
          </p:nvPr>
        </p:nvSpPr>
        <p:spPr/>
        <p:txBody>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fld id="{4BC383CA-6CEE-444D-B9D2-25FF6AD7D7A4}" type="slidenum">
              <a:rPr lang="en-US" altLang="en-US"/>
              <a:pPr algn="r"/>
              <a:t>11</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a:extLst>
              <a:ext uri="{FF2B5EF4-FFF2-40B4-BE49-F238E27FC236}">
                <a16:creationId xmlns:a16="http://schemas.microsoft.com/office/drawing/2014/main" id="{38B71401-5427-F34E-1F02-EE83810CF1D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a:extLst>
              <a:ext uri="{FF2B5EF4-FFF2-40B4-BE49-F238E27FC236}">
                <a16:creationId xmlns:a16="http://schemas.microsoft.com/office/drawing/2014/main" id="{E04979B4-26F7-6382-D747-29276F69633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27AFBD66-0157-B283-BFD6-14878530244A}"/>
              </a:ext>
            </a:extLst>
          </p:cNvPr>
          <p:cNvSpPr>
            <a:spLocks noGrp="1"/>
          </p:cNvSpPr>
          <p:nvPr>
            <p:ph type="sldNum" sz="quarter" idx="5"/>
          </p:nvPr>
        </p:nvSpPr>
        <p:spPr/>
        <p:txBody>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fld id="{B8E6C79E-CB1F-45EE-8773-27969B0904A3}" type="slidenum">
              <a:rPr lang="en-US" altLang="en-US"/>
              <a:pPr algn="r"/>
              <a:t>13</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a:extLst>
              <a:ext uri="{FF2B5EF4-FFF2-40B4-BE49-F238E27FC236}">
                <a16:creationId xmlns:a16="http://schemas.microsoft.com/office/drawing/2014/main" id="{34FA0EDF-5AFE-CB37-84C0-63E81DD549C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a:extLst>
              <a:ext uri="{FF2B5EF4-FFF2-40B4-BE49-F238E27FC236}">
                <a16:creationId xmlns:a16="http://schemas.microsoft.com/office/drawing/2014/main" id="{7B37390D-FBB3-1026-EEEF-9A0241E640C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484" name="Slide Number Placeholder 3">
            <a:extLst>
              <a:ext uri="{FF2B5EF4-FFF2-40B4-BE49-F238E27FC236}">
                <a16:creationId xmlns:a16="http://schemas.microsoft.com/office/drawing/2014/main" id="{41A21C75-C721-3B15-894F-0E2EEAAEC75B}"/>
              </a:ext>
            </a:extLst>
          </p:cNvPr>
          <p:cNvSpPr txBox="1">
            <a:spLocks noGrp="1"/>
          </p:cNvSpPr>
          <p:nvPr/>
        </p:nvSpPr>
        <p:spPr bwMode="auto">
          <a:xfrm>
            <a:off x="3884613" y="8685213"/>
            <a:ext cx="2971800" cy="457200"/>
          </a:xfrm>
          <a:prstGeom prst="rect">
            <a:avLst/>
          </a:prstGeom>
          <a:noFill/>
          <a:ln>
            <a:miter lim="800000"/>
            <a:headEnd/>
            <a:tailEnd/>
          </a:ln>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7C9D607C-D3A9-4FFC-A4F7-F1A6B8FF095B}" type="slidenum">
              <a:rPr lang="en-US" altLang="en-US" sz="1200" i="0"/>
              <a:pPr algn="r" eaLnBrk="1" hangingPunct="1"/>
              <a:t>14</a:t>
            </a:fld>
            <a:endParaRPr lang="en-US" altLang="en-US" sz="1200" i="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a:extLst>
              <a:ext uri="{FF2B5EF4-FFF2-40B4-BE49-F238E27FC236}">
                <a16:creationId xmlns:a16="http://schemas.microsoft.com/office/drawing/2014/main" id="{A0EDF6E6-5D79-0201-F00E-439B7D2AAFE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a:extLst>
              <a:ext uri="{FF2B5EF4-FFF2-40B4-BE49-F238E27FC236}">
                <a16:creationId xmlns:a16="http://schemas.microsoft.com/office/drawing/2014/main" id="{6686090C-F3AC-7AE9-3BE4-8B4FB209020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9F1FF928-A6E3-84EB-0A13-46E161056087}"/>
              </a:ext>
            </a:extLst>
          </p:cNvPr>
          <p:cNvSpPr txBox="1">
            <a:spLocks noGrp="1"/>
          </p:cNvSpPr>
          <p:nvPr/>
        </p:nvSpPr>
        <p:spPr>
          <a:xfrm>
            <a:off x="3884613" y="8685213"/>
            <a:ext cx="2971800" cy="457200"/>
          </a:xfrm>
          <a:prstGeom prst="rect">
            <a:avLst/>
          </a:prstGeom>
          <a:noFill/>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3C6C6CDB-0207-480B-9048-5BF72B1D042D}" type="slidenum">
              <a:rPr lang="en-US" altLang="en-US" sz="1200" i="0"/>
              <a:pPr algn="r" eaLnBrk="1" hangingPunct="1"/>
              <a:t>15</a:t>
            </a:fld>
            <a:endParaRPr lang="en-US" altLang="en-US" sz="1200" i="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Image Placeholder 1">
            <a:extLst>
              <a:ext uri="{FF2B5EF4-FFF2-40B4-BE49-F238E27FC236}">
                <a16:creationId xmlns:a16="http://schemas.microsoft.com/office/drawing/2014/main" id="{43A241B2-C775-C556-DA5B-C01E9A9DE05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Notes Placeholder 2">
            <a:extLst>
              <a:ext uri="{FF2B5EF4-FFF2-40B4-BE49-F238E27FC236}">
                <a16:creationId xmlns:a16="http://schemas.microsoft.com/office/drawing/2014/main" id="{AEAB88A1-43BC-DD6C-EDFA-664281A65F5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4340" name="Slide Number Placeholder 3">
            <a:extLst>
              <a:ext uri="{FF2B5EF4-FFF2-40B4-BE49-F238E27FC236}">
                <a16:creationId xmlns:a16="http://schemas.microsoft.com/office/drawing/2014/main" id="{C4FB5AB2-EAEA-3BC4-F545-65F594074653}"/>
              </a:ext>
            </a:extLst>
          </p:cNvPr>
          <p:cNvSpPr txBox="1">
            <a:spLocks noGrp="1"/>
          </p:cNvSpPr>
          <p:nvPr/>
        </p:nvSpPr>
        <p:spPr bwMode="auto">
          <a:xfrm>
            <a:off x="3884613" y="8685213"/>
            <a:ext cx="2971800" cy="457200"/>
          </a:xfrm>
          <a:prstGeom prst="rect">
            <a:avLst/>
          </a:prstGeom>
          <a:noFill/>
          <a:ln>
            <a:miter lim="800000"/>
            <a:headEnd/>
            <a:tailEnd/>
          </a:ln>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DFA3E29D-26D9-4825-AEEE-D62CF8042968}" type="slidenum">
              <a:rPr lang="en-US" altLang="en-US" sz="1200" i="0"/>
              <a:pPr algn="r" eaLnBrk="1" hangingPunct="1"/>
              <a:t>16</a:t>
            </a:fld>
            <a:endParaRPr lang="en-US" altLang="en-US" sz="1200" i="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Image Placeholder 1">
            <a:extLst>
              <a:ext uri="{FF2B5EF4-FFF2-40B4-BE49-F238E27FC236}">
                <a16:creationId xmlns:a16="http://schemas.microsoft.com/office/drawing/2014/main" id="{47761569-0476-2D01-E639-D2D2E1859B6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Notes Placeholder 2">
            <a:extLst>
              <a:ext uri="{FF2B5EF4-FFF2-40B4-BE49-F238E27FC236}">
                <a16:creationId xmlns:a16="http://schemas.microsoft.com/office/drawing/2014/main" id="{F38F6BFA-6F10-BD45-D8FF-FE0EEB8FB96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5364" name="Slide Number Placeholder 3">
            <a:extLst>
              <a:ext uri="{FF2B5EF4-FFF2-40B4-BE49-F238E27FC236}">
                <a16:creationId xmlns:a16="http://schemas.microsoft.com/office/drawing/2014/main" id="{4C2A7301-D0FC-C32E-50FB-3C4FF2A8C722}"/>
              </a:ext>
            </a:extLst>
          </p:cNvPr>
          <p:cNvSpPr txBox="1">
            <a:spLocks noGrp="1"/>
          </p:cNvSpPr>
          <p:nvPr/>
        </p:nvSpPr>
        <p:spPr bwMode="auto">
          <a:xfrm>
            <a:off x="3884613" y="8685213"/>
            <a:ext cx="2971800" cy="457200"/>
          </a:xfrm>
          <a:prstGeom prst="rect">
            <a:avLst/>
          </a:prstGeom>
          <a:noFill/>
          <a:ln>
            <a:miter lim="800000"/>
            <a:headEnd/>
            <a:tailEnd/>
          </a:ln>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755814A2-EDAB-4999-B442-9AED4BAB395C}" type="slidenum">
              <a:rPr lang="en-US" altLang="en-US" sz="1200" i="0"/>
              <a:pPr algn="r" eaLnBrk="1" hangingPunct="1"/>
              <a:t>17</a:t>
            </a:fld>
            <a:endParaRPr lang="en-US" altLang="en-US" sz="1200" i="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Slide Image Placeholder 1">
            <a:extLst>
              <a:ext uri="{FF2B5EF4-FFF2-40B4-BE49-F238E27FC236}">
                <a16:creationId xmlns:a16="http://schemas.microsoft.com/office/drawing/2014/main" id="{83604ADF-6010-B728-AA9D-EEDD5E95605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Notes Placeholder 2">
            <a:extLst>
              <a:ext uri="{FF2B5EF4-FFF2-40B4-BE49-F238E27FC236}">
                <a16:creationId xmlns:a16="http://schemas.microsoft.com/office/drawing/2014/main" id="{06C52A4E-3C86-4202-DE8C-178D828008D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6388" name="Slide Number Placeholder 3">
            <a:extLst>
              <a:ext uri="{FF2B5EF4-FFF2-40B4-BE49-F238E27FC236}">
                <a16:creationId xmlns:a16="http://schemas.microsoft.com/office/drawing/2014/main" id="{249474FA-5220-8DFB-888C-6A9A30881379}"/>
              </a:ext>
            </a:extLst>
          </p:cNvPr>
          <p:cNvSpPr txBox="1">
            <a:spLocks noGrp="1"/>
          </p:cNvSpPr>
          <p:nvPr/>
        </p:nvSpPr>
        <p:spPr bwMode="auto">
          <a:xfrm>
            <a:off x="3884613" y="8685213"/>
            <a:ext cx="2971800" cy="457200"/>
          </a:xfrm>
          <a:prstGeom prst="rect">
            <a:avLst/>
          </a:prstGeom>
          <a:noFill/>
          <a:ln>
            <a:miter lim="800000"/>
            <a:headEnd/>
            <a:tailEnd/>
          </a:ln>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334A02B2-8F9E-4A20-8A2A-79E7409D07F2}" type="slidenum">
              <a:rPr lang="en-US" altLang="en-US" sz="1200" i="0"/>
              <a:pPr algn="r" eaLnBrk="1" hangingPunct="1"/>
              <a:t>18</a:t>
            </a:fld>
            <a:endParaRPr lang="en-US" altLang="en-US" sz="1200" i="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Slide Image Placeholder 1">
            <a:extLst>
              <a:ext uri="{FF2B5EF4-FFF2-40B4-BE49-F238E27FC236}">
                <a16:creationId xmlns:a16="http://schemas.microsoft.com/office/drawing/2014/main" id="{2582CE6B-18B5-5910-ABCB-8DAD0E7FABA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Notes Placeholder 2">
            <a:extLst>
              <a:ext uri="{FF2B5EF4-FFF2-40B4-BE49-F238E27FC236}">
                <a16:creationId xmlns:a16="http://schemas.microsoft.com/office/drawing/2014/main" id="{EAF6FF83-BF7F-3555-7116-4575F0E0B9C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7412" name="Slide Number Placeholder 3">
            <a:extLst>
              <a:ext uri="{FF2B5EF4-FFF2-40B4-BE49-F238E27FC236}">
                <a16:creationId xmlns:a16="http://schemas.microsoft.com/office/drawing/2014/main" id="{B6882337-AF7D-91C6-EF9E-276865E21DCE}"/>
              </a:ext>
            </a:extLst>
          </p:cNvPr>
          <p:cNvSpPr txBox="1">
            <a:spLocks noGrp="1"/>
          </p:cNvSpPr>
          <p:nvPr/>
        </p:nvSpPr>
        <p:spPr bwMode="auto">
          <a:xfrm>
            <a:off x="3884613" y="8685213"/>
            <a:ext cx="2971800" cy="457200"/>
          </a:xfrm>
          <a:prstGeom prst="rect">
            <a:avLst/>
          </a:prstGeom>
          <a:noFill/>
          <a:ln>
            <a:miter lim="800000"/>
            <a:headEnd/>
            <a:tailEnd/>
          </a:ln>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C04A2F95-C933-450B-8CE6-B85DD50E33D5}" type="slidenum">
              <a:rPr lang="en-US" altLang="en-US" sz="1200" i="0"/>
              <a:pPr algn="r" eaLnBrk="1" hangingPunct="1"/>
              <a:t>19</a:t>
            </a:fld>
            <a:endParaRPr lang="en-US" altLang="en-US" sz="1200" i="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Slide Image Placeholder 1">
            <a:extLst>
              <a:ext uri="{FF2B5EF4-FFF2-40B4-BE49-F238E27FC236}">
                <a16:creationId xmlns:a16="http://schemas.microsoft.com/office/drawing/2014/main" id="{435DF5FE-57CA-D04E-5845-ECC51E4ED38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Notes Placeholder 2">
            <a:extLst>
              <a:ext uri="{FF2B5EF4-FFF2-40B4-BE49-F238E27FC236}">
                <a16:creationId xmlns:a16="http://schemas.microsoft.com/office/drawing/2014/main" id="{45B5AC02-C892-8CCB-F211-BCE138B1BB5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DAAF9626-05D9-A4BB-71CE-C93550D1B8DB}"/>
              </a:ext>
            </a:extLst>
          </p:cNvPr>
          <p:cNvSpPr txBox="1">
            <a:spLocks noGrp="1"/>
          </p:cNvSpPr>
          <p:nvPr/>
        </p:nvSpPr>
        <p:spPr>
          <a:xfrm>
            <a:off x="3884613" y="8685213"/>
            <a:ext cx="2971800" cy="457200"/>
          </a:xfrm>
          <a:prstGeom prst="rect">
            <a:avLst/>
          </a:prstGeom>
          <a:noFill/>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28B3AABD-8930-402A-B0A6-49AF11D4CF61}" type="slidenum">
              <a:rPr lang="en-US" altLang="en-US" sz="1200" i="0"/>
              <a:pPr algn="r" eaLnBrk="1" hangingPunct="1"/>
              <a:t>20</a:t>
            </a:fld>
            <a:endParaRPr lang="en-US" altLang="en-US" sz="1200" i="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Slide Image Placeholder 1">
            <a:extLst>
              <a:ext uri="{FF2B5EF4-FFF2-40B4-BE49-F238E27FC236}">
                <a16:creationId xmlns:a16="http://schemas.microsoft.com/office/drawing/2014/main" id="{038D69B3-D8C6-3BF1-FED8-2377D2530B3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Notes Placeholder 2">
            <a:extLst>
              <a:ext uri="{FF2B5EF4-FFF2-40B4-BE49-F238E27FC236}">
                <a16:creationId xmlns:a16="http://schemas.microsoft.com/office/drawing/2014/main" id="{5DA39C89-5C05-3BD5-711E-F8E850535F3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68D006CC-6428-BE9B-A4DC-D32DE19E3D40}"/>
              </a:ext>
            </a:extLst>
          </p:cNvPr>
          <p:cNvSpPr txBox="1">
            <a:spLocks noGrp="1"/>
          </p:cNvSpPr>
          <p:nvPr/>
        </p:nvSpPr>
        <p:spPr>
          <a:xfrm>
            <a:off x="3884613" y="8685213"/>
            <a:ext cx="2971800" cy="457200"/>
          </a:xfrm>
          <a:prstGeom prst="rect">
            <a:avLst/>
          </a:prstGeom>
          <a:noFill/>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DDE5BA44-BCB0-405E-A0C6-47FCE51B1B1F}" type="slidenum">
              <a:rPr lang="en-US" altLang="en-US" sz="1200" i="0"/>
              <a:pPr algn="r" eaLnBrk="1" hangingPunct="1"/>
              <a:t>21</a:t>
            </a:fld>
            <a:endParaRPr lang="en-US" altLang="en-US" sz="1200" i="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Slide Image Placeholder 1">
            <a:extLst>
              <a:ext uri="{FF2B5EF4-FFF2-40B4-BE49-F238E27FC236}">
                <a16:creationId xmlns:a16="http://schemas.microsoft.com/office/drawing/2014/main" id="{403CDDFF-56A5-9DC1-846C-E3F9545CE72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Notes Placeholder 2">
            <a:extLst>
              <a:ext uri="{FF2B5EF4-FFF2-40B4-BE49-F238E27FC236}">
                <a16:creationId xmlns:a16="http://schemas.microsoft.com/office/drawing/2014/main" id="{E95A6E8C-C2FB-8667-BF28-62A7043D793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BAD4AA4A-9075-704D-B0B0-E5B4564D5F76}"/>
              </a:ext>
            </a:extLst>
          </p:cNvPr>
          <p:cNvSpPr txBox="1">
            <a:spLocks noGrp="1"/>
          </p:cNvSpPr>
          <p:nvPr/>
        </p:nvSpPr>
        <p:spPr>
          <a:xfrm>
            <a:off x="3884613" y="8685213"/>
            <a:ext cx="2971800" cy="457200"/>
          </a:xfrm>
          <a:prstGeom prst="rect">
            <a:avLst/>
          </a:prstGeom>
          <a:noFill/>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82A4C8B3-13CB-48D0-940B-0BE0512C306D}" type="slidenum">
              <a:rPr lang="en-US" altLang="en-US" sz="1200" i="0"/>
              <a:pPr algn="r" eaLnBrk="1" hangingPunct="1"/>
              <a:t>22</a:t>
            </a:fld>
            <a:endParaRPr lang="en-US" altLang="en-US" sz="1200" i="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a:extLst>
              <a:ext uri="{FF2B5EF4-FFF2-40B4-BE49-F238E27FC236}">
                <a16:creationId xmlns:a16="http://schemas.microsoft.com/office/drawing/2014/main" id="{BE89E4D0-D6F6-1A19-709B-3410A5F3A4E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Rectangle 3">
            <a:extLst>
              <a:ext uri="{FF2B5EF4-FFF2-40B4-BE49-F238E27FC236}">
                <a16:creationId xmlns:a16="http://schemas.microsoft.com/office/drawing/2014/main" id="{B261C9BD-21E8-9881-E716-356DA0E9BAA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a:extLst>
              <a:ext uri="{FF2B5EF4-FFF2-40B4-BE49-F238E27FC236}">
                <a16:creationId xmlns:a16="http://schemas.microsoft.com/office/drawing/2014/main" id="{D1B91F11-094D-7C7A-976E-BB28BB1611B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Rectangle 3">
            <a:extLst>
              <a:ext uri="{FF2B5EF4-FFF2-40B4-BE49-F238E27FC236}">
                <a16:creationId xmlns:a16="http://schemas.microsoft.com/office/drawing/2014/main" id="{78BA2A45-CE4B-4093-B402-B598D794363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Slide Image Placeholder 1">
            <a:extLst>
              <a:ext uri="{FF2B5EF4-FFF2-40B4-BE49-F238E27FC236}">
                <a16:creationId xmlns:a16="http://schemas.microsoft.com/office/drawing/2014/main" id="{06D7F6A1-365A-483D-DF67-C90F75D8981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Notes Placeholder 2">
            <a:extLst>
              <a:ext uri="{FF2B5EF4-FFF2-40B4-BE49-F238E27FC236}">
                <a16:creationId xmlns:a16="http://schemas.microsoft.com/office/drawing/2014/main" id="{896DEE15-2B1A-7589-7D2F-5A0907DAC67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087CEBBB-8EFD-1720-CD47-7B9E2897A8CB}"/>
              </a:ext>
            </a:extLst>
          </p:cNvPr>
          <p:cNvSpPr txBox="1">
            <a:spLocks noGrp="1"/>
          </p:cNvSpPr>
          <p:nvPr/>
        </p:nvSpPr>
        <p:spPr>
          <a:xfrm>
            <a:off x="3884613" y="8685213"/>
            <a:ext cx="2971800" cy="457200"/>
          </a:xfrm>
          <a:prstGeom prst="rect">
            <a:avLst/>
          </a:prstGeom>
          <a:noFill/>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EC0E74A5-1522-456B-8023-37244D64503F}" type="slidenum">
              <a:rPr lang="en-US" altLang="en-US" sz="1200" i="0"/>
              <a:pPr algn="r" eaLnBrk="1" hangingPunct="1"/>
              <a:t>26</a:t>
            </a:fld>
            <a:endParaRPr lang="en-US" altLang="en-US" sz="1200" i="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Slide Image Placeholder 1">
            <a:extLst>
              <a:ext uri="{FF2B5EF4-FFF2-40B4-BE49-F238E27FC236}">
                <a16:creationId xmlns:a16="http://schemas.microsoft.com/office/drawing/2014/main" id="{6DD920F3-C63B-F4AF-C08D-47833CABFB2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Notes Placeholder 2">
            <a:extLst>
              <a:ext uri="{FF2B5EF4-FFF2-40B4-BE49-F238E27FC236}">
                <a16:creationId xmlns:a16="http://schemas.microsoft.com/office/drawing/2014/main" id="{52503A86-5052-20FB-7F3D-9FD7753874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AEEF6E83-853B-95D1-6F11-CC0B1DA62F59}"/>
              </a:ext>
            </a:extLst>
          </p:cNvPr>
          <p:cNvSpPr txBox="1">
            <a:spLocks noGrp="1"/>
          </p:cNvSpPr>
          <p:nvPr/>
        </p:nvSpPr>
        <p:spPr>
          <a:xfrm>
            <a:off x="3884613" y="8685213"/>
            <a:ext cx="2971800" cy="457200"/>
          </a:xfrm>
          <a:prstGeom prst="rect">
            <a:avLst/>
          </a:prstGeom>
          <a:noFill/>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16B9E238-E2A3-44C5-A1A9-AA6DCBAE831E}" type="slidenum">
              <a:rPr lang="en-US" altLang="en-US" sz="1200" i="0"/>
              <a:pPr algn="r" eaLnBrk="1" hangingPunct="1"/>
              <a:t>27</a:t>
            </a:fld>
            <a:endParaRPr lang="en-US" altLang="en-US" sz="1200" i="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Slide Image Placeholder 1">
            <a:extLst>
              <a:ext uri="{FF2B5EF4-FFF2-40B4-BE49-F238E27FC236}">
                <a16:creationId xmlns:a16="http://schemas.microsoft.com/office/drawing/2014/main" id="{0080D8E4-FB79-6998-BE6D-8C44192557C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Notes Placeholder 2">
            <a:extLst>
              <a:ext uri="{FF2B5EF4-FFF2-40B4-BE49-F238E27FC236}">
                <a16:creationId xmlns:a16="http://schemas.microsoft.com/office/drawing/2014/main" id="{11F65D7E-81E8-8EFF-9F55-4DDEE1D8BAF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26F4152B-160D-AB9A-2C82-FB2798CA1731}"/>
              </a:ext>
            </a:extLst>
          </p:cNvPr>
          <p:cNvSpPr txBox="1">
            <a:spLocks noGrp="1"/>
          </p:cNvSpPr>
          <p:nvPr/>
        </p:nvSpPr>
        <p:spPr>
          <a:xfrm>
            <a:off x="3884613" y="8685213"/>
            <a:ext cx="2971800" cy="457200"/>
          </a:xfrm>
          <a:prstGeom prst="rect">
            <a:avLst/>
          </a:prstGeom>
          <a:noFill/>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659CCB12-B309-497D-8A3E-DD6F1644A9EB}" type="slidenum">
              <a:rPr lang="en-US" altLang="en-US" sz="1200" i="0"/>
              <a:pPr algn="r" eaLnBrk="1" hangingPunct="1"/>
              <a:t>28</a:t>
            </a:fld>
            <a:endParaRPr lang="en-US" altLang="en-US" sz="1200" i="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Slide Image Placeholder 1">
            <a:extLst>
              <a:ext uri="{FF2B5EF4-FFF2-40B4-BE49-F238E27FC236}">
                <a16:creationId xmlns:a16="http://schemas.microsoft.com/office/drawing/2014/main" id="{C3C374EE-2980-916A-B528-749C3830C1A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Notes Placeholder 2">
            <a:extLst>
              <a:ext uri="{FF2B5EF4-FFF2-40B4-BE49-F238E27FC236}">
                <a16:creationId xmlns:a16="http://schemas.microsoft.com/office/drawing/2014/main" id="{BBEBCA73-5BF2-32B8-6811-DD74A7FF6B3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EB902AA8-C6A3-89A3-2388-6BD92599812D}"/>
              </a:ext>
            </a:extLst>
          </p:cNvPr>
          <p:cNvSpPr txBox="1">
            <a:spLocks noGrp="1"/>
          </p:cNvSpPr>
          <p:nvPr/>
        </p:nvSpPr>
        <p:spPr>
          <a:xfrm>
            <a:off x="3884613" y="8685213"/>
            <a:ext cx="2971800" cy="457200"/>
          </a:xfrm>
          <a:prstGeom prst="rect">
            <a:avLst/>
          </a:prstGeom>
          <a:noFill/>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AEB34E41-E05A-4BAC-BCB4-8693D416CF02}" type="slidenum">
              <a:rPr lang="en-US" altLang="en-US" sz="1200" i="0"/>
              <a:pPr algn="r" eaLnBrk="1" hangingPunct="1"/>
              <a:t>29</a:t>
            </a:fld>
            <a:endParaRPr lang="en-US" altLang="en-US" sz="1200" i="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Slide Image Placeholder 1">
            <a:extLst>
              <a:ext uri="{FF2B5EF4-FFF2-40B4-BE49-F238E27FC236}">
                <a16:creationId xmlns:a16="http://schemas.microsoft.com/office/drawing/2014/main" id="{43074303-7222-3831-1B49-250898C3EB2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Notes Placeholder 2">
            <a:extLst>
              <a:ext uri="{FF2B5EF4-FFF2-40B4-BE49-F238E27FC236}">
                <a16:creationId xmlns:a16="http://schemas.microsoft.com/office/drawing/2014/main" id="{92A39E00-D2EE-C300-359A-16539694F8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32CE5C7A-C511-25E5-EED6-A64539249B10}"/>
              </a:ext>
            </a:extLst>
          </p:cNvPr>
          <p:cNvSpPr txBox="1">
            <a:spLocks noGrp="1"/>
          </p:cNvSpPr>
          <p:nvPr/>
        </p:nvSpPr>
        <p:spPr>
          <a:xfrm>
            <a:off x="3884613" y="8685213"/>
            <a:ext cx="2971800" cy="457200"/>
          </a:xfrm>
          <a:prstGeom prst="rect">
            <a:avLst/>
          </a:prstGeom>
          <a:noFill/>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BBC76215-2D4D-4C95-82C1-EDC622DE5506}" type="slidenum">
              <a:rPr lang="en-US" altLang="en-US" sz="1200" i="0"/>
              <a:pPr algn="r" eaLnBrk="1" hangingPunct="1"/>
              <a:t>30</a:t>
            </a:fld>
            <a:endParaRPr lang="en-US" altLang="en-US" sz="1200" i="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Slide Image Placeholder 1">
            <a:extLst>
              <a:ext uri="{FF2B5EF4-FFF2-40B4-BE49-F238E27FC236}">
                <a16:creationId xmlns:a16="http://schemas.microsoft.com/office/drawing/2014/main" id="{5F0F1EA8-C0DF-8AFF-2AE4-4037D419070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Notes Placeholder 2">
            <a:extLst>
              <a:ext uri="{FF2B5EF4-FFF2-40B4-BE49-F238E27FC236}">
                <a16:creationId xmlns:a16="http://schemas.microsoft.com/office/drawing/2014/main" id="{762B4BCE-D1E4-1E48-FCC5-B101346EF4F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8EEC96E2-47FB-3C29-D3E5-3ED24171CDD9}"/>
              </a:ext>
            </a:extLst>
          </p:cNvPr>
          <p:cNvSpPr txBox="1">
            <a:spLocks noGrp="1"/>
          </p:cNvSpPr>
          <p:nvPr/>
        </p:nvSpPr>
        <p:spPr>
          <a:xfrm>
            <a:off x="3884613" y="8685213"/>
            <a:ext cx="2971800" cy="457200"/>
          </a:xfrm>
          <a:prstGeom prst="rect">
            <a:avLst/>
          </a:prstGeom>
          <a:noFill/>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32B7479C-2357-4E25-B5AB-95A70587C841}" type="slidenum">
              <a:rPr lang="en-US" altLang="en-US" sz="1200" i="0"/>
              <a:pPr algn="r" eaLnBrk="1" hangingPunct="1"/>
              <a:t>31</a:t>
            </a:fld>
            <a:endParaRPr lang="en-US" altLang="en-US" sz="1200" i="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Slide Image Placeholder 1">
            <a:extLst>
              <a:ext uri="{FF2B5EF4-FFF2-40B4-BE49-F238E27FC236}">
                <a16:creationId xmlns:a16="http://schemas.microsoft.com/office/drawing/2014/main" id="{2644B43C-A474-4761-D566-5A7BCF1E22B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Notes Placeholder 2">
            <a:extLst>
              <a:ext uri="{FF2B5EF4-FFF2-40B4-BE49-F238E27FC236}">
                <a16:creationId xmlns:a16="http://schemas.microsoft.com/office/drawing/2014/main" id="{C94C494E-DF85-47F3-2536-014ECA647A4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F2AE8FE7-C778-BFB3-B0AE-BBF8273BBFB4}"/>
              </a:ext>
            </a:extLst>
          </p:cNvPr>
          <p:cNvSpPr txBox="1">
            <a:spLocks noGrp="1"/>
          </p:cNvSpPr>
          <p:nvPr/>
        </p:nvSpPr>
        <p:spPr>
          <a:xfrm>
            <a:off x="3884613" y="8685213"/>
            <a:ext cx="2971800" cy="457200"/>
          </a:xfrm>
          <a:prstGeom prst="rect">
            <a:avLst/>
          </a:prstGeom>
          <a:noFill/>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0FD335BE-FE6F-4612-B10A-D302C04F6F5D}" type="slidenum">
              <a:rPr lang="en-US" altLang="en-US" sz="1200" i="0"/>
              <a:pPr algn="r" eaLnBrk="1" hangingPunct="1"/>
              <a:t>32</a:t>
            </a:fld>
            <a:endParaRPr lang="en-US" altLang="en-US" sz="1200" i="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Slide Image Placeholder 1">
            <a:extLst>
              <a:ext uri="{FF2B5EF4-FFF2-40B4-BE49-F238E27FC236}">
                <a16:creationId xmlns:a16="http://schemas.microsoft.com/office/drawing/2014/main" id="{7A7038E8-5F2F-4234-A1CB-40A51462C17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Notes Placeholder 2">
            <a:extLst>
              <a:ext uri="{FF2B5EF4-FFF2-40B4-BE49-F238E27FC236}">
                <a16:creationId xmlns:a16="http://schemas.microsoft.com/office/drawing/2014/main" id="{3BAC7360-CA9B-D34E-A31E-E088F7904B8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C8612D7A-1832-42D3-1BB7-A6AC36049A0C}"/>
              </a:ext>
            </a:extLst>
          </p:cNvPr>
          <p:cNvSpPr txBox="1">
            <a:spLocks noGrp="1"/>
          </p:cNvSpPr>
          <p:nvPr/>
        </p:nvSpPr>
        <p:spPr>
          <a:xfrm>
            <a:off x="3884613" y="8685213"/>
            <a:ext cx="2971800" cy="457200"/>
          </a:xfrm>
          <a:prstGeom prst="rect">
            <a:avLst/>
          </a:prstGeom>
          <a:noFill/>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65A3F6D1-622D-480D-8833-258AF864B3C4}" type="slidenum">
              <a:rPr lang="en-US" altLang="en-US" sz="1200" i="0"/>
              <a:pPr algn="r" eaLnBrk="1" hangingPunct="1"/>
              <a:t>33</a:t>
            </a:fld>
            <a:endParaRPr lang="en-US" altLang="en-US" sz="1200" i="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Slide Image Placeholder 1">
            <a:extLst>
              <a:ext uri="{FF2B5EF4-FFF2-40B4-BE49-F238E27FC236}">
                <a16:creationId xmlns:a16="http://schemas.microsoft.com/office/drawing/2014/main" id="{4BF82B0D-2167-B5BD-67FC-228684BC3BE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Notes Placeholder 2">
            <a:extLst>
              <a:ext uri="{FF2B5EF4-FFF2-40B4-BE49-F238E27FC236}">
                <a16:creationId xmlns:a16="http://schemas.microsoft.com/office/drawing/2014/main" id="{F165720F-1578-5CCF-793B-E45F297BC87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E704CFE5-536A-FDEA-E3A0-EDC34D916554}"/>
              </a:ext>
            </a:extLst>
          </p:cNvPr>
          <p:cNvSpPr txBox="1">
            <a:spLocks noGrp="1"/>
          </p:cNvSpPr>
          <p:nvPr/>
        </p:nvSpPr>
        <p:spPr>
          <a:xfrm>
            <a:off x="3884613" y="8685213"/>
            <a:ext cx="2971800" cy="457200"/>
          </a:xfrm>
          <a:prstGeom prst="rect">
            <a:avLst/>
          </a:prstGeom>
          <a:noFill/>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A05F85C8-EBAD-4C97-AA2D-F49BD8263BB6}" type="slidenum">
              <a:rPr lang="en-US" altLang="en-US" sz="1200" i="0"/>
              <a:pPr algn="r" eaLnBrk="1" hangingPunct="1"/>
              <a:t>34</a:t>
            </a:fld>
            <a:endParaRPr lang="en-US" altLang="en-US" sz="1200" i="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a:extLst>
              <a:ext uri="{FF2B5EF4-FFF2-40B4-BE49-F238E27FC236}">
                <a16:creationId xmlns:a16="http://schemas.microsoft.com/office/drawing/2014/main" id="{88E1F528-6F3C-EE27-CBAA-135F5291EA4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Notes Placeholder 2">
            <a:extLst>
              <a:ext uri="{FF2B5EF4-FFF2-40B4-BE49-F238E27FC236}">
                <a16:creationId xmlns:a16="http://schemas.microsoft.com/office/drawing/2014/main" id="{7BFCFBAD-43EC-A5F0-4D8F-2CB26E3B312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484" name="Slide Number Placeholder 3">
            <a:extLst>
              <a:ext uri="{FF2B5EF4-FFF2-40B4-BE49-F238E27FC236}">
                <a16:creationId xmlns:a16="http://schemas.microsoft.com/office/drawing/2014/main" id="{B7AB12BB-5AFA-B3A1-FA4E-CF56D828B2D4}"/>
              </a:ext>
            </a:extLst>
          </p:cNvPr>
          <p:cNvSpPr txBox="1">
            <a:spLocks noGrp="1"/>
          </p:cNvSpPr>
          <p:nvPr/>
        </p:nvSpPr>
        <p:spPr bwMode="auto">
          <a:xfrm>
            <a:off x="3884613" y="8685213"/>
            <a:ext cx="2971800" cy="457200"/>
          </a:xfrm>
          <a:prstGeom prst="rect">
            <a:avLst/>
          </a:prstGeom>
          <a:noFill/>
          <a:ln>
            <a:miter lim="800000"/>
            <a:headEnd/>
            <a:tailEnd/>
          </a:ln>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27B4EA37-0677-4B55-85DA-1AC89FD9A712}" type="slidenum">
              <a:rPr lang="en-US" altLang="en-US" sz="1200" i="0"/>
              <a:pPr algn="r" eaLnBrk="1" hangingPunct="1"/>
              <a:t>35</a:t>
            </a:fld>
            <a:endParaRPr lang="en-US" altLang="en-US" sz="1200" i="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a:extLst>
              <a:ext uri="{FF2B5EF4-FFF2-40B4-BE49-F238E27FC236}">
                <a16:creationId xmlns:a16="http://schemas.microsoft.com/office/drawing/2014/main" id="{1871C5B9-F387-A43B-0157-700B502731D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a:extLst>
              <a:ext uri="{FF2B5EF4-FFF2-40B4-BE49-F238E27FC236}">
                <a16:creationId xmlns:a16="http://schemas.microsoft.com/office/drawing/2014/main" id="{EBE19702-7045-9FE3-5A6B-22BA4FA8C3D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91549B49-FE8A-BE4C-5D09-24E25CC70248}"/>
              </a:ext>
            </a:extLst>
          </p:cNvPr>
          <p:cNvSpPr txBox="1">
            <a:spLocks noGrp="1"/>
          </p:cNvSpPr>
          <p:nvPr/>
        </p:nvSpPr>
        <p:spPr>
          <a:xfrm>
            <a:off x="3884613" y="8685213"/>
            <a:ext cx="2971800" cy="457200"/>
          </a:xfrm>
          <a:prstGeom prst="rect">
            <a:avLst/>
          </a:prstGeom>
          <a:noFill/>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38222C4F-DF01-4C6B-AA7B-2BF869BC05B6}" type="slidenum">
              <a:rPr lang="en-US" altLang="en-US" sz="1200" i="0"/>
              <a:pPr algn="r" eaLnBrk="1" hangingPunct="1"/>
              <a:t>36</a:t>
            </a:fld>
            <a:endParaRPr lang="en-US" altLang="en-US" sz="1200" i="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a:extLst>
              <a:ext uri="{FF2B5EF4-FFF2-40B4-BE49-F238E27FC236}">
                <a16:creationId xmlns:a16="http://schemas.microsoft.com/office/drawing/2014/main" id="{9272D502-FDBC-D8ED-9190-A4F4581B21B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Notes Placeholder 2">
            <a:extLst>
              <a:ext uri="{FF2B5EF4-FFF2-40B4-BE49-F238E27FC236}">
                <a16:creationId xmlns:a16="http://schemas.microsoft.com/office/drawing/2014/main" id="{9C973B7D-4275-7DBB-D9AF-709A7DA1CD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2FAF6370-9DD5-09AD-9BFD-CB8A48338107}"/>
              </a:ext>
            </a:extLst>
          </p:cNvPr>
          <p:cNvSpPr txBox="1">
            <a:spLocks noGrp="1"/>
          </p:cNvSpPr>
          <p:nvPr/>
        </p:nvSpPr>
        <p:spPr>
          <a:xfrm>
            <a:off x="3884613" y="8685213"/>
            <a:ext cx="2971800" cy="457200"/>
          </a:xfrm>
          <a:prstGeom prst="rect">
            <a:avLst/>
          </a:prstGeom>
          <a:noFill/>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234BE993-09BC-41C1-AA0E-718699A79FB1}" type="slidenum">
              <a:rPr lang="en-US" altLang="en-US" sz="1200" i="0"/>
              <a:pPr algn="r" eaLnBrk="1" hangingPunct="1"/>
              <a:t>37</a:t>
            </a:fld>
            <a:endParaRPr lang="en-US" altLang="en-US" sz="1200" i="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a:extLst>
              <a:ext uri="{FF2B5EF4-FFF2-40B4-BE49-F238E27FC236}">
                <a16:creationId xmlns:a16="http://schemas.microsoft.com/office/drawing/2014/main" id="{CC172A1F-1F3D-4C89-950E-890E6557184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a:extLst>
              <a:ext uri="{FF2B5EF4-FFF2-40B4-BE49-F238E27FC236}">
                <a16:creationId xmlns:a16="http://schemas.microsoft.com/office/drawing/2014/main" id="{B3E4A831-0E46-BC08-CF63-A35408E73A8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484" name="Slide Number Placeholder 3">
            <a:extLst>
              <a:ext uri="{FF2B5EF4-FFF2-40B4-BE49-F238E27FC236}">
                <a16:creationId xmlns:a16="http://schemas.microsoft.com/office/drawing/2014/main" id="{F4D678A2-BF9C-39B6-7CD9-B0982172E179}"/>
              </a:ext>
            </a:extLst>
          </p:cNvPr>
          <p:cNvSpPr txBox="1">
            <a:spLocks noGrp="1"/>
          </p:cNvSpPr>
          <p:nvPr/>
        </p:nvSpPr>
        <p:spPr bwMode="auto">
          <a:xfrm>
            <a:off x="3884613" y="8685213"/>
            <a:ext cx="2971800" cy="457200"/>
          </a:xfrm>
          <a:prstGeom prst="rect">
            <a:avLst/>
          </a:prstGeom>
          <a:noFill/>
          <a:ln>
            <a:miter lim="800000"/>
            <a:headEnd/>
            <a:tailEnd/>
          </a:ln>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6725706D-C6BC-42F6-B75F-A17DDA218768}" type="slidenum">
              <a:rPr lang="en-US" altLang="en-US" sz="1200" i="0"/>
              <a:pPr algn="r" eaLnBrk="1" hangingPunct="1"/>
              <a:t>38</a:t>
            </a:fld>
            <a:endParaRPr lang="en-US" altLang="en-US" sz="1200" i="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1031">
            <a:extLst>
              <a:ext uri="{FF2B5EF4-FFF2-40B4-BE49-F238E27FC236}">
                <a16:creationId xmlns:a16="http://schemas.microsoft.com/office/drawing/2014/main" id="{49BD4CDD-E19E-EAAB-7C4E-350174FCB224}"/>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defTabSz="911225">
              <a:defRPr>
                <a:solidFill>
                  <a:schemeClr val="tx1"/>
                </a:solidFill>
                <a:latin typeface="Calibri" panose="020F0502020204030204" pitchFamily="34" charset="0"/>
              </a:defRPr>
            </a:lvl1pPr>
            <a:lvl2pPr marL="742950" indent="-285750" algn="l" defTabSz="911225">
              <a:defRPr>
                <a:solidFill>
                  <a:schemeClr val="tx1"/>
                </a:solidFill>
                <a:latin typeface="Calibri" panose="020F0502020204030204" pitchFamily="34" charset="0"/>
              </a:defRPr>
            </a:lvl2pPr>
            <a:lvl3pPr marL="1143000" indent="-228600" algn="l" defTabSz="911225">
              <a:defRPr>
                <a:solidFill>
                  <a:schemeClr val="tx1"/>
                </a:solidFill>
                <a:latin typeface="Calibri" panose="020F0502020204030204" pitchFamily="34" charset="0"/>
              </a:defRPr>
            </a:lvl3pPr>
            <a:lvl4pPr marL="1600200" indent="-228600" algn="l" defTabSz="911225">
              <a:defRPr>
                <a:solidFill>
                  <a:schemeClr val="tx1"/>
                </a:solidFill>
                <a:latin typeface="Calibri" panose="020F0502020204030204" pitchFamily="34" charset="0"/>
              </a:defRPr>
            </a:lvl4pPr>
            <a:lvl5pPr marL="2057400" indent="-228600" algn="l" defTabSz="911225">
              <a:defRPr>
                <a:solidFill>
                  <a:schemeClr val="tx1"/>
                </a:solidFill>
                <a:latin typeface="Calibri" panose="020F0502020204030204" pitchFamily="34" charset="0"/>
              </a:defRPr>
            </a:lvl5pPr>
            <a:lvl6pPr marL="2514600" indent="-228600" defTabSz="911225" eaLnBrk="0" fontAlgn="base" hangingPunct="0">
              <a:spcBef>
                <a:spcPct val="0"/>
              </a:spcBef>
              <a:spcAft>
                <a:spcPct val="0"/>
              </a:spcAft>
              <a:defRPr>
                <a:solidFill>
                  <a:schemeClr val="tx1"/>
                </a:solidFill>
                <a:latin typeface="Calibri" panose="020F0502020204030204" pitchFamily="34" charset="0"/>
              </a:defRPr>
            </a:lvl6pPr>
            <a:lvl7pPr marL="2971800" indent="-228600" defTabSz="911225" eaLnBrk="0" fontAlgn="base" hangingPunct="0">
              <a:spcBef>
                <a:spcPct val="0"/>
              </a:spcBef>
              <a:spcAft>
                <a:spcPct val="0"/>
              </a:spcAft>
              <a:defRPr>
                <a:solidFill>
                  <a:schemeClr val="tx1"/>
                </a:solidFill>
                <a:latin typeface="Calibri" panose="020F0502020204030204" pitchFamily="34" charset="0"/>
              </a:defRPr>
            </a:lvl7pPr>
            <a:lvl8pPr marL="3429000" indent="-228600" defTabSz="911225" eaLnBrk="0" fontAlgn="base" hangingPunct="0">
              <a:spcBef>
                <a:spcPct val="0"/>
              </a:spcBef>
              <a:spcAft>
                <a:spcPct val="0"/>
              </a:spcAft>
              <a:defRPr>
                <a:solidFill>
                  <a:schemeClr val="tx1"/>
                </a:solidFill>
                <a:latin typeface="Calibri" panose="020F0502020204030204" pitchFamily="34" charset="0"/>
              </a:defRPr>
            </a:lvl8pPr>
            <a:lvl9pPr marL="3886200" indent="-228600" defTabSz="911225"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004AFC31-F4BF-450F-A488-9A40D4FDB8E9}" type="slidenum">
              <a:rPr lang="en-US" altLang="en-US" sz="1200" i="0">
                <a:solidFill>
                  <a:srgbClr val="000000"/>
                </a:solidFill>
                <a:latin typeface="Times New Roman" panose="02020603050405020304" pitchFamily="18" charset="0"/>
              </a:rPr>
              <a:pPr algn="r" eaLnBrk="1" hangingPunct="1"/>
              <a:t>39</a:t>
            </a:fld>
            <a:endParaRPr lang="en-US" altLang="en-US" sz="1200" i="0">
              <a:solidFill>
                <a:srgbClr val="000000"/>
              </a:solidFill>
              <a:latin typeface="Times New Roman" panose="02020603050405020304" pitchFamily="18" charset="0"/>
            </a:endParaRPr>
          </a:p>
        </p:txBody>
      </p:sp>
      <p:sp>
        <p:nvSpPr>
          <p:cNvPr id="206851" name="Rectangle 2">
            <a:extLst>
              <a:ext uri="{FF2B5EF4-FFF2-40B4-BE49-F238E27FC236}">
                <a16:creationId xmlns:a16="http://schemas.microsoft.com/office/drawing/2014/main" id="{596BB5D1-D45E-5036-C7A5-CC9AFA04CB61}"/>
              </a:ext>
            </a:extLst>
          </p:cNvPr>
          <p:cNvSpPr>
            <a:spLocks noChangeArrowheads="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2" name="Rectangle 3">
            <a:extLst>
              <a:ext uri="{FF2B5EF4-FFF2-40B4-BE49-F238E27FC236}">
                <a16:creationId xmlns:a16="http://schemas.microsoft.com/office/drawing/2014/main" id="{2AA70123-E139-8FDA-75F0-B157CD78D6D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ERDC Team</a:t>
            </a:r>
          </a:p>
          <a:p>
            <a:pPr eaLnBrk="1" hangingPunct="1"/>
            <a:endParaRPr lang="en-US" altLang="en-US" b="1"/>
          </a:p>
          <a:p>
            <a:pPr eaLnBrk="1" hangingPunct="1">
              <a:buFontTx/>
              <a:buChar char="•"/>
            </a:pPr>
            <a:r>
              <a:rPr lang="en-US" altLang="en-US"/>
              <a:t>Virtual Team</a:t>
            </a:r>
          </a:p>
          <a:p>
            <a:pPr eaLnBrk="1" hangingPunct="1">
              <a:buFontTx/>
              <a:buChar char="•"/>
            </a:pPr>
            <a:endParaRPr lang="en-US" altLang="en-US"/>
          </a:p>
          <a:p>
            <a:pPr eaLnBrk="1" hangingPunct="1">
              <a:buFontTx/>
              <a:buChar char="•"/>
            </a:pPr>
            <a:r>
              <a:rPr lang="en-US" altLang="en-US"/>
              <a:t>2031 Employees (Full Time Federal)</a:t>
            </a:r>
          </a:p>
          <a:p>
            <a:pPr eaLnBrk="1" hangingPunct="1">
              <a:buFontTx/>
              <a:buChar char="•"/>
            </a:pPr>
            <a:endParaRPr lang="en-US" altLang="en-US"/>
          </a:p>
          <a:p>
            <a:pPr eaLnBrk="1" hangingPunct="1">
              <a:buFontTx/>
              <a:buChar char="•"/>
            </a:pPr>
            <a:r>
              <a:rPr lang="en-US" altLang="en-US"/>
              <a:t>Highly Educated – over 80 colleges/universities  represented</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a:extLst>
              <a:ext uri="{FF2B5EF4-FFF2-40B4-BE49-F238E27FC236}">
                <a16:creationId xmlns:a16="http://schemas.microsoft.com/office/drawing/2014/main" id="{3BA7E5F1-B30A-1493-EE10-938C9F1B9D01}"/>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3556E408-FB18-439E-8FAB-09FDB2768B72}" type="slidenum">
              <a:rPr lang="en-US" altLang="en-US" sz="1200" i="0">
                <a:latin typeface="Arial" panose="020B0604020202020204" pitchFamily="34" charset="0"/>
              </a:rPr>
              <a:pPr algn="r" eaLnBrk="1" hangingPunct="1"/>
              <a:t>40</a:t>
            </a:fld>
            <a:endParaRPr lang="en-US" altLang="en-US" sz="1200" i="0">
              <a:latin typeface="Arial" panose="020B0604020202020204" pitchFamily="34" charset="0"/>
            </a:endParaRPr>
          </a:p>
        </p:txBody>
      </p:sp>
      <p:sp>
        <p:nvSpPr>
          <p:cNvPr id="208899" name="Rectangle 2">
            <a:extLst>
              <a:ext uri="{FF2B5EF4-FFF2-40B4-BE49-F238E27FC236}">
                <a16:creationId xmlns:a16="http://schemas.microsoft.com/office/drawing/2014/main" id="{055F310E-5613-F13F-9642-6129A3E0624F}"/>
              </a:ext>
            </a:extLst>
          </p:cNvPr>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900" name="Rectangle 3">
            <a:extLst>
              <a:ext uri="{FF2B5EF4-FFF2-40B4-BE49-F238E27FC236}">
                <a16:creationId xmlns:a16="http://schemas.microsoft.com/office/drawing/2014/main" id="{5C98617A-EEB4-0FFD-7FC5-CAC1C173ADE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a:extLst>
              <a:ext uri="{FF2B5EF4-FFF2-40B4-BE49-F238E27FC236}">
                <a16:creationId xmlns:a16="http://schemas.microsoft.com/office/drawing/2014/main" id="{BD526785-E8E8-CD53-3EA4-6280491E7B2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a:extLst>
              <a:ext uri="{FF2B5EF4-FFF2-40B4-BE49-F238E27FC236}">
                <a16:creationId xmlns:a16="http://schemas.microsoft.com/office/drawing/2014/main" id="{7F422BC6-F353-B0C4-90B2-33B7FFD8731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484" name="Slide Number Placeholder 3">
            <a:extLst>
              <a:ext uri="{FF2B5EF4-FFF2-40B4-BE49-F238E27FC236}">
                <a16:creationId xmlns:a16="http://schemas.microsoft.com/office/drawing/2014/main" id="{A1B227EE-B4DB-41E3-52DD-74CB2BF4C5E7}"/>
              </a:ext>
            </a:extLst>
          </p:cNvPr>
          <p:cNvSpPr txBox="1">
            <a:spLocks noGrp="1"/>
          </p:cNvSpPr>
          <p:nvPr/>
        </p:nvSpPr>
        <p:spPr bwMode="auto">
          <a:xfrm>
            <a:off x="3884613" y="8685213"/>
            <a:ext cx="2971800" cy="457200"/>
          </a:xfrm>
          <a:prstGeom prst="rect">
            <a:avLst/>
          </a:prstGeom>
          <a:noFill/>
          <a:ln>
            <a:miter lim="800000"/>
            <a:headEnd/>
            <a:tailEnd/>
          </a:ln>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9BE1F7B3-0E12-4DF7-8D32-6CCC6FE79F97}" type="slidenum">
              <a:rPr lang="en-US" altLang="en-US" sz="1200" i="0"/>
              <a:pPr algn="r" eaLnBrk="1" hangingPunct="1"/>
              <a:t>41</a:t>
            </a:fld>
            <a:endParaRPr lang="en-US" altLang="en-US" sz="1200" i="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a:extLst>
              <a:ext uri="{FF2B5EF4-FFF2-40B4-BE49-F238E27FC236}">
                <a16:creationId xmlns:a16="http://schemas.microsoft.com/office/drawing/2014/main" id="{B066F5E6-BA33-B39D-CD2E-A117B802EB8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Notes Placeholder 2">
            <a:extLst>
              <a:ext uri="{FF2B5EF4-FFF2-40B4-BE49-F238E27FC236}">
                <a16:creationId xmlns:a16="http://schemas.microsoft.com/office/drawing/2014/main" id="{DAEBF9F5-C481-6241-789D-61D4C3CDE42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484" name="Slide Number Placeholder 3">
            <a:extLst>
              <a:ext uri="{FF2B5EF4-FFF2-40B4-BE49-F238E27FC236}">
                <a16:creationId xmlns:a16="http://schemas.microsoft.com/office/drawing/2014/main" id="{CB0BE226-A429-65AF-52FC-975A6A1EEBA9}"/>
              </a:ext>
            </a:extLst>
          </p:cNvPr>
          <p:cNvSpPr txBox="1">
            <a:spLocks noGrp="1"/>
          </p:cNvSpPr>
          <p:nvPr/>
        </p:nvSpPr>
        <p:spPr bwMode="auto">
          <a:xfrm>
            <a:off x="3884613" y="8685213"/>
            <a:ext cx="2971800" cy="457200"/>
          </a:xfrm>
          <a:prstGeom prst="rect">
            <a:avLst/>
          </a:prstGeom>
          <a:noFill/>
          <a:ln>
            <a:miter lim="800000"/>
            <a:headEnd/>
            <a:tailEnd/>
          </a:ln>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43FFFCFC-F7E4-4C40-9BD7-B15BB7108467}" type="slidenum">
              <a:rPr lang="en-US" altLang="en-US" sz="1200" i="0"/>
              <a:pPr algn="r" eaLnBrk="1" hangingPunct="1"/>
              <a:t>43</a:t>
            </a:fld>
            <a:endParaRPr lang="en-US" altLang="en-US" sz="1200" i="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0E2E3512-B135-B688-BDD0-B821B006E4E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a:extLst>
              <a:ext uri="{FF2B5EF4-FFF2-40B4-BE49-F238E27FC236}">
                <a16:creationId xmlns:a16="http://schemas.microsoft.com/office/drawing/2014/main" id="{C4F4230E-C8E4-4C6F-22D5-6302ABC5FAF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41559E39-8406-FAA8-6142-D293BFD73F92}"/>
              </a:ext>
            </a:extLst>
          </p:cNvPr>
          <p:cNvSpPr>
            <a:spLocks noGrp="1"/>
          </p:cNvSpPr>
          <p:nvPr>
            <p:ph type="sldNum" sz="quarter" idx="5"/>
          </p:nvPr>
        </p:nvSpPr>
        <p:spPr/>
        <p:txBody>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fld id="{00B15395-A829-4D87-BE07-DFEF089F1F02}" type="slidenum">
              <a:rPr lang="en-US" altLang="en-US"/>
              <a:pPr algn="r"/>
              <a:t>44</a:t>
            </a:fld>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a:extLst>
              <a:ext uri="{FF2B5EF4-FFF2-40B4-BE49-F238E27FC236}">
                <a16:creationId xmlns:a16="http://schemas.microsoft.com/office/drawing/2014/main" id="{2DE0D3F9-8766-78D9-B9AB-8551F575D98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Notes Placeholder 2">
            <a:extLst>
              <a:ext uri="{FF2B5EF4-FFF2-40B4-BE49-F238E27FC236}">
                <a16:creationId xmlns:a16="http://schemas.microsoft.com/office/drawing/2014/main" id="{940AAEA7-657B-2439-476C-759F2744747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611130C5-D665-B086-B8FD-76EF15B9089B}"/>
              </a:ext>
            </a:extLst>
          </p:cNvPr>
          <p:cNvSpPr txBox="1">
            <a:spLocks noGrp="1"/>
          </p:cNvSpPr>
          <p:nvPr/>
        </p:nvSpPr>
        <p:spPr>
          <a:xfrm>
            <a:off x="3884613" y="8685213"/>
            <a:ext cx="2971800" cy="457200"/>
          </a:xfrm>
          <a:prstGeom prst="rect">
            <a:avLst/>
          </a:prstGeom>
          <a:noFill/>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C538CD46-B771-4347-A2B9-3D74061ACDAF}" type="slidenum">
              <a:rPr lang="en-US" altLang="en-US" sz="1200" i="0"/>
              <a:pPr algn="r" eaLnBrk="1" hangingPunct="1"/>
              <a:t>45</a:t>
            </a:fld>
            <a:endParaRPr lang="en-US" altLang="en-US" sz="1200" i="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a:extLst>
              <a:ext uri="{FF2B5EF4-FFF2-40B4-BE49-F238E27FC236}">
                <a16:creationId xmlns:a16="http://schemas.microsoft.com/office/drawing/2014/main" id="{2595F498-8D25-0958-774F-57AA91010CE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Notes Placeholder 2">
            <a:extLst>
              <a:ext uri="{FF2B5EF4-FFF2-40B4-BE49-F238E27FC236}">
                <a16:creationId xmlns:a16="http://schemas.microsoft.com/office/drawing/2014/main" id="{9B33A7E7-DEB8-0E7B-4561-EF5D14C6EA9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7EEF1F73-67B4-E23B-D6B1-59538181C460}"/>
              </a:ext>
            </a:extLst>
          </p:cNvPr>
          <p:cNvSpPr txBox="1">
            <a:spLocks noGrp="1"/>
          </p:cNvSpPr>
          <p:nvPr/>
        </p:nvSpPr>
        <p:spPr>
          <a:xfrm>
            <a:off x="3884613" y="8685213"/>
            <a:ext cx="2971800" cy="457200"/>
          </a:xfrm>
          <a:prstGeom prst="rect">
            <a:avLst/>
          </a:prstGeom>
          <a:noFill/>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9D7EEF4C-9659-488A-B39D-D2469AD7BB77}" type="slidenum">
              <a:rPr lang="en-US" altLang="en-US" sz="1200" i="0"/>
              <a:pPr algn="r" eaLnBrk="1" hangingPunct="1"/>
              <a:t>46</a:t>
            </a:fld>
            <a:endParaRPr lang="en-US" altLang="en-US" sz="1200" i="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a:extLst>
              <a:ext uri="{FF2B5EF4-FFF2-40B4-BE49-F238E27FC236}">
                <a16:creationId xmlns:a16="http://schemas.microsoft.com/office/drawing/2014/main" id="{3427D088-F23D-B00E-7B86-87D95A2137C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Notes Placeholder 2">
            <a:extLst>
              <a:ext uri="{FF2B5EF4-FFF2-40B4-BE49-F238E27FC236}">
                <a16:creationId xmlns:a16="http://schemas.microsoft.com/office/drawing/2014/main" id="{71E00D81-90F6-8C43-E659-48FA8876D3B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7DC5F273-DCC0-9F96-97E4-A6C0101EE16E}"/>
              </a:ext>
            </a:extLst>
          </p:cNvPr>
          <p:cNvSpPr txBox="1">
            <a:spLocks noGrp="1"/>
          </p:cNvSpPr>
          <p:nvPr/>
        </p:nvSpPr>
        <p:spPr>
          <a:xfrm>
            <a:off x="3884613" y="8685213"/>
            <a:ext cx="2971800" cy="457200"/>
          </a:xfrm>
          <a:prstGeom prst="rect">
            <a:avLst/>
          </a:prstGeom>
          <a:noFill/>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67E10AA5-BDF2-43E3-A3D4-0DD3F30636D7}" type="slidenum">
              <a:rPr lang="en-US" altLang="en-US" sz="1200" i="0"/>
              <a:pPr algn="r" eaLnBrk="1" hangingPunct="1"/>
              <a:t>47</a:t>
            </a:fld>
            <a:endParaRPr lang="en-US" altLang="en-US" sz="1200" i="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Slide Image Placeholder 1">
            <a:extLst>
              <a:ext uri="{FF2B5EF4-FFF2-40B4-BE49-F238E27FC236}">
                <a16:creationId xmlns:a16="http://schemas.microsoft.com/office/drawing/2014/main" id="{93E3E38E-0027-7C54-7A2C-3BD9F11F6F1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Notes Placeholder 2">
            <a:extLst>
              <a:ext uri="{FF2B5EF4-FFF2-40B4-BE49-F238E27FC236}">
                <a16:creationId xmlns:a16="http://schemas.microsoft.com/office/drawing/2014/main" id="{B5DEC18B-2387-2F46-C808-38781CEB859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D0C0D30D-BD8F-D3A1-F9B7-5624EA3E3EF3}"/>
              </a:ext>
            </a:extLst>
          </p:cNvPr>
          <p:cNvSpPr txBox="1">
            <a:spLocks noGrp="1"/>
          </p:cNvSpPr>
          <p:nvPr/>
        </p:nvSpPr>
        <p:spPr>
          <a:xfrm>
            <a:off x="3884613" y="8685213"/>
            <a:ext cx="2971800" cy="457200"/>
          </a:xfrm>
          <a:prstGeom prst="rect">
            <a:avLst/>
          </a:prstGeom>
          <a:noFill/>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389D7E89-264A-4ED1-BD46-BCF9BC905016}" type="slidenum">
              <a:rPr lang="en-US" altLang="en-US" sz="1200" i="0"/>
              <a:pPr algn="r" eaLnBrk="1" hangingPunct="1"/>
              <a:t>48</a:t>
            </a:fld>
            <a:endParaRPr lang="en-US" altLang="en-US" sz="1200" i="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a:extLst>
              <a:ext uri="{FF2B5EF4-FFF2-40B4-BE49-F238E27FC236}">
                <a16:creationId xmlns:a16="http://schemas.microsoft.com/office/drawing/2014/main" id="{1A83643D-3411-B80D-FC7B-2FAA482F5C1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Notes Placeholder 2">
            <a:extLst>
              <a:ext uri="{FF2B5EF4-FFF2-40B4-BE49-F238E27FC236}">
                <a16:creationId xmlns:a16="http://schemas.microsoft.com/office/drawing/2014/main" id="{B8E991AD-0D50-CA09-831C-ED84A9F58B2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D0D40E61-F9CC-DDDB-A312-1CC6AC16AC8C}"/>
              </a:ext>
            </a:extLst>
          </p:cNvPr>
          <p:cNvSpPr txBox="1">
            <a:spLocks noGrp="1"/>
          </p:cNvSpPr>
          <p:nvPr/>
        </p:nvSpPr>
        <p:spPr>
          <a:xfrm>
            <a:off x="3884613" y="8685213"/>
            <a:ext cx="2971800" cy="457200"/>
          </a:xfrm>
          <a:prstGeom prst="rect">
            <a:avLst/>
          </a:prstGeom>
          <a:noFill/>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A908729E-2308-4036-A760-751A6952869B}" type="slidenum">
              <a:rPr lang="en-US" altLang="en-US" sz="1200" i="0"/>
              <a:pPr algn="r" eaLnBrk="1" hangingPunct="1"/>
              <a:t>49</a:t>
            </a:fld>
            <a:endParaRPr lang="en-US" altLang="en-US" sz="1200" i="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a:extLst>
              <a:ext uri="{FF2B5EF4-FFF2-40B4-BE49-F238E27FC236}">
                <a16:creationId xmlns:a16="http://schemas.microsoft.com/office/drawing/2014/main" id="{48E5557A-D4F5-9E5F-D516-49F6E8F1B4E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a:extLst>
              <a:ext uri="{FF2B5EF4-FFF2-40B4-BE49-F238E27FC236}">
                <a16:creationId xmlns:a16="http://schemas.microsoft.com/office/drawing/2014/main" id="{A2EF72E5-0D26-BF75-1DD9-5896E8AEAAB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5FCA9C91-5714-41F8-6BEB-0877A6862191}"/>
              </a:ext>
            </a:extLst>
          </p:cNvPr>
          <p:cNvSpPr txBox="1">
            <a:spLocks noGrp="1"/>
          </p:cNvSpPr>
          <p:nvPr/>
        </p:nvSpPr>
        <p:spPr>
          <a:xfrm>
            <a:off x="3884613" y="8685213"/>
            <a:ext cx="2971800" cy="457200"/>
          </a:xfrm>
          <a:prstGeom prst="rect">
            <a:avLst/>
          </a:prstGeom>
          <a:noFill/>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8AD5E987-BB34-4096-8F5E-C296D34A1A98}" type="slidenum">
              <a:rPr lang="en-US" altLang="en-US" sz="1200" i="0"/>
              <a:pPr algn="r" eaLnBrk="1" hangingPunct="1"/>
              <a:t>50</a:t>
            </a:fld>
            <a:endParaRPr lang="en-US" altLang="en-US" sz="1200" i="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a:extLst>
              <a:ext uri="{FF2B5EF4-FFF2-40B4-BE49-F238E27FC236}">
                <a16:creationId xmlns:a16="http://schemas.microsoft.com/office/drawing/2014/main" id="{BF757B8F-9E66-D637-E821-526F8BD6466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Notes Placeholder 2">
            <a:extLst>
              <a:ext uri="{FF2B5EF4-FFF2-40B4-BE49-F238E27FC236}">
                <a16:creationId xmlns:a16="http://schemas.microsoft.com/office/drawing/2014/main" id="{6B2DF2BE-EA38-CB08-066E-6209EDE5B9E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05DCDA9E-BDAE-830B-16AA-4CE98CFB9F95}"/>
              </a:ext>
            </a:extLst>
          </p:cNvPr>
          <p:cNvSpPr txBox="1">
            <a:spLocks noGrp="1"/>
          </p:cNvSpPr>
          <p:nvPr/>
        </p:nvSpPr>
        <p:spPr>
          <a:xfrm>
            <a:off x="3884613" y="8685213"/>
            <a:ext cx="2971800" cy="457200"/>
          </a:xfrm>
          <a:prstGeom prst="rect">
            <a:avLst/>
          </a:prstGeom>
          <a:noFill/>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15FC28D7-36F3-4FF1-A436-32613227DC00}" type="slidenum">
              <a:rPr lang="en-US" altLang="en-US" sz="1200" i="0"/>
              <a:pPr algn="r" eaLnBrk="1" hangingPunct="1"/>
              <a:t>51</a:t>
            </a:fld>
            <a:endParaRPr lang="en-US" altLang="en-US" sz="1200" i="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lide Image Placeholder 1">
            <a:extLst>
              <a:ext uri="{FF2B5EF4-FFF2-40B4-BE49-F238E27FC236}">
                <a16:creationId xmlns:a16="http://schemas.microsoft.com/office/drawing/2014/main" id="{E93E89E5-3342-14FE-6D89-055BD935D75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Notes Placeholder 2">
            <a:extLst>
              <a:ext uri="{FF2B5EF4-FFF2-40B4-BE49-F238E27FC236}">
                <a16:creationId xmlns:a16="http://schemas.microsoft.com/office/drawing/2014/main" id="{382BD591-10A4-6F4E-6926-4900A54BA71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2999B507-66D2-BABA-13E7-2FE530E8AD58}"/>
              </a:ext>
            </a:extLst>
          </p:cNvPr>
          <p:cNvSpPr txBox="1">
            <a:spLocks noGrp="1"/>
          </p:cNvSpPr>
          <p:nvPr/>
        </p:nvSpPr>
        <p:spPr>
          <a:xfrm>
            <a:off x="3884613" y="8685213"/>
            <a:ext cx="2971800" cy="457200"/>
          </a:xfrm>
          <a:prstGeom prst="rect">
            <a:avLst/>
          </a:prstGeom>
          <a:noFill/>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D3D2506D-0B73-4C12-822E-35D152B59A8B}" type="slidenum">
              <a:rPr lang="en-US" altLang="en-US" sz="1200" i="0"/>
              <a:pPr algn="r" eaLnBrk="1" hangingPunct="1"/>
              <a:t>55</a:t>
            </a:fld>
            <a:endParaRPr lang="en-US" altLang="en-US" sz="1200" i="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Slide Image Placeholder 1">
            <a:extLst>
              <a:ext uri="{FF2B5EF4-FFF2-40B4-BE49-F238E27FC236}">
                <a16:creationId xmlns:a16="http://schemas.microsoft.com/office/drawing/2014/main" id="{CD4AA095-1553-6593-9DC2-F466CAD91A6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Notes Placeholder 2">
            <a:extLst>
              <a:ext uri="{FF2B5EF4-FFF2-40B4-BE49-F238E27FC236}">
                <a16:creationId xmlns:a16="http://schemas.microsoft.com/office/drawing/2014/main" id="{B7664C4F-491F-5268-E334-F38091E74D8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2292" name="Slide Number Placeholder 3">
            <a:extLst>
              <a:ext uri="{FF2B5EF4-FFF2-40B4-BE49-F238E27FC236}">
                <a16:creationId xmlns:a16="http://schemas.microsoft.com/office/drawing/2014/main" id="{0386255A-E243-302E-69BF-78F777D0AC6D}"/>
              </a:ext>
            </a:extLst>
          </p:cNvPr>
          <p:cNvSpPr txBox="1">
            <a:spLocks noGrp="1"/>
          </p:cNvSpPr>
          <p:nvPr/>
        </p:nvSpPr>
        <p:spPr bwMode="auto">
          <a:xfrm>
            <a:off x="3884613" y="8685213"/>
            <a:ext cx="2971800" cy="457200"/>
          </a:xfrm>
          <a:prstGeom prst="rect">
            <a:avLst/>
          </a:prstGeom>
          <a:noFill/>
          <a:ln>
            <a:miter lim="800000"/>
            <a:headEnd/>
            <a:tailEnd/>
          </a:ln>
        </p:spPr>
        <p:txBody>
          <a:bodyPr anchor="b"/>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33770EC9-4941-4E60-9714-2850F6D42F66}" type="slidenum">
              <a:rPr lang="en-US" altLang="en-US" sz="1200" i="0"/>
              <a:pPr algn="r" eaLnBrk="1" hangingPunct="1"/>
              <a:t>61</a:t>
            </a:fld>
            <a:endParaRPr lang="en-US" altLang="en-US" sz="1200" i="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4958EA4F-271D-6233-4CDF-B80EE0A9825E}"/>
              </a:ext>
            </a:extLst>
          </p:cNvPr>
          <p:cNvSpPr>
            <a:spLocks noGrp="1"/>
          </p:cNvSpPr>
          <p:nvPr>
            <p:ph type="dt" sz="half" idx="10"/>
          </p:nvPr>
        </p:nvSpPr>
        <p:spPr/>
        <p:txBody>
          <a:bodyPr/>
          <a:lstStyle>
            <a:lvl1pPr>
              <a:defRPr/>
            </a:lvl1pPr>
          </a:lstStyle>
          <a:p>
            <a:pPr>
              <a:defRPr/>
            </a:pPr>
            <a:fld id="{CFE5D216-8503-479B-8A50-B7F197143C31}" type="datetimeFigureOut">
              <a:rPr lang="en-US"/>
              <a:pPr>
                <a:defRPr/>
              </a:pPr>
              <a:t>10/5/2026</a:t>
            </a:fld>
            <a:endParaRPr lang="en-US"/>
          </a:p>
        </p:txBody>
      </p:sp>
      <p:sp>
        <p:nvSpPr>
          <p:cNvPr id="5" name="Footer Placeholder 4">
            <a:extLst>
              <a:ext uri="{FF2B5EF4-FFF2-40B4-BE49-F238E27FC236}">
                <a16:creationId xmlns:a16="http://schemas.microsoft.com/office/drawing/2014/main" id="{0BB2BAB3-96BA-F06D-EFB0-87A0C14840D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5BC4D23-0782-9887-E621-47A41B7E0E9D}"/>
              </a:ext>
            </a:extLst>
          </p:cNvPr>
          <p:cNvSpPr>
            <a:spLocks noGrp="1"/>
          </p:cNvSpPr>
          <p:nvPr>
            <p:ph type="sldNum" sz="quarter" idx="12"/>
          </p:nvPr>
        </p:nvSpPr>
        <p:spPr/>
        <p:txBody>
          <a:bodyPr/>
          <a:lstStyle>
            <a:lvl1pPr>
              <a:defRPr/>
            </a:lvl1pPr>
          </a:lstStyle>
          <a:p>
            <a:fld id="{329620D4-BAA5-4E13-8F51-BD3E64DE55BB}" type="slidenum">
              <a:rPr lang="en-US" altLang="en-US"/>
              <a:pPr/>
              <a:t>‹#›</a:t>
            </a:fld>
            <a:endParaRPr lang="en-US" altLang="en-US"/>
          </a:p>
        </p:txBody>
      </p:sp>
    </p:spTree>
    <p:extLst>
      <p:ext uri="{BB962C8B-B14F-4D97-AF65-F5344CB8AC3E}">
        <p14:creationId xmlns:p14="http://schemas.microsoft.com/office/powerpoint/2010/main" val="3301270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4DE451-A480-A4C8-E467-9D35C840B991}"/>
              </a:ext>
            </a:extLst>
          </p:cNvPr>
          <p:cNvSpPr>
            <a:spLocks noGrp="1"/>
          </p:cNvSpPr>
          <p:nvPr>
            <p:ph type="dt" sz="half" idx="10"/>
          </p:nvPr>
        </p:nvSpPr>
        <p:spPr/>
        <p:txBody>
          <a:bodyPr/>
          <a:lstStyle>
            <a:lvl1pPr>
              <a:defRPr/>
            </a:lvl1pPr>
          </a:lstStyle>
          <a:p>
            <a:pPr>
              <a:defRPr/>
            </a:pPr>
            <a:fld id="{CBBDD37A-EF86-4547-8819-F53D5AB3ECF3}" type="datetimeFigureOut">
              <a:rPr lang="en-US"/>
              <a:pPr>
                <a:defRPr/>
              </a:pPr>
              <a:t>10/5/2026</a:t>
            </a:fld>
            <a:endParaRPr lang="en-US"/>
          </a:p>
        </p:txBody>
      </p:sp>
      <p:sp>
        <p:nvSpPr>
          <p:cNvPr id="5" name="Footer Placeholder 4">
            <a:extLst>
              <a:ext uri="{FF2B5EF4-FFF2-40B4-BE49-F238E27FC236}">
                <a16:creationId xmlns:a16="http://schemas.microsoft.com/office/drawing/2014/main" id="{2DC33A37-5F2D-DEDB-C1B3-6C7D2E93E39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119AFF6-62F0-C475-FCF6-B238FC490F91}"/>
              </a:ext>
            </a:extLst>
          </p:cNvPr>
          <p:cNvSpPr>
            <a:spLocks noGrp="1"/>
          </p:cNvSpPr>
          <p:nvPr>
            <p:ph type="sldNum" sz="quarter" idx="12"/>
          </p:nvPr>
        </p:nvSpPr>
        <p:spPr/>
        <p:txBody>
          <a:bodyPr/>
          <a:lstStyle>
            <a:lvl1pPr>
              <a:defRPr/>
            </a:lvl1pPr>
          </a:lstStyle>
          <a:p>
            <a:fld id="{1B6EC229-AE79-445B-8D38-0FF2D4CAB026}" type="slidenum">
              <a:rPr lang="en-US" altLang="en-US"/>
              <a:pPr/>
              <a:t>‹#›</a:t>
            </a:fld>
            <a:endParaRPr lang="en-US" altLang="en-US"/>
          </a:p>
        </p:txBody>
      </p:sp>
    </p:spTree>
    <p:extLst>
      <p:ext uri="{BB962C8B-B14F-4D97-AF65-F5344CB8AC3E}">
        <p14:creationId xmlns:p14="http://schemas.microsoft.com/office/powerpoint/2010/main" val="1767174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5ABC864-B8BC-BCE6-4358-2D53483F9269}"/>
              </a:ext>
            </a:extLst>
          </p:cNvPr>
          <p:cNvSpPr>
            <a:spLocks noGrp="1"/>
          </p:cNvSpPr>
          <p:nvPr>
            <p:ph type="dt" sz="half" idx="10"/>
          </p:nvPr>
        </p:nvSpPr>
        <p:spPr/>
        <p:txBody>
          <a:bodyPr/>
          <a:lstStyle>
            <a:lvl1pPr>
              <a:defRPr/>
            </a:lvl1pPr>
          </a:lstStyle>
          <a:p>
            <a:pPr>
              <a:defRPr/>
            </a:pPr>
            <a:fld id="{EA2EF519-B0B9-41DF-B5EE-7D27A3AF37FD}" type="datetimeFigureOut">
              <a:rPr lang="en-US"/>
              <a:pPr>
                <a:defRPr/>
              </a:pPr>
              <a:t>10/5/2026</a:t>
            </a:fld>
            <a:endParaRPr lang="en-US"/>
          </a:p>
        </p:txBody>
      </p:sp>
      <p:sp>
        <p:nvSpPr>
          <p:cNvPr id="5" name="Footer Placeholder 4">
            <a:extLst>
              <a:ext uri="{FF2B5EF4-FFF2-40B4-BE49-F238E27FC236}">
                <a16:creationId xmlns:a16="http://schemas.microsoft.com/office/drawing/2014/main" id="{469E2463-B67B-01BB-25FA-B922F24850B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E2587C4-6C6E-699D-FB91-B76DC6FB2820}"/>
              </a:ext>
            </a:extLst>
          </p:cNvPr>
          <p:cNvSpPr>
            <a:spLocks noGrp="1"/>
          </p:cNvSpPr>
          <p:nvPr>
            <p:ph type="sldNum" sz="quarter" idx="12"/>
          </p:nvPr>
        </p:nvSpPr>
        <p:spPr/>
        <p:txBody>
          <a:bodyPr/>
          <a:lstStyle>
            <a:lvl1pPr>
              <a:defRPr/>
            </a:lvl1pPr>
          </a:lstStyle>
          <a:p>
            <a:fld id="{1179C892-12F5-4CA1-8132-E25D7B5C78E5}" type="slidenum">
              <a:rPr lang="en-US" altLang="en-US"/>
              <a:pPr/>
              <a:t>‹#›</a:t>
            </a:fld>
            <a:endParaRPr lang="en-US" altLang="en-US"/>
          </a:p>
        </p:txBody>
      </p:sp>
    </p:spTree>
    <p:extLst>
      <p:ext uri="{BB962C8B-B14F-4D97-AF65-F5344CB8AC3E}">
        <p14:creationId xmlns:p14="http://schemas.microsoft.com/office/powerpoint/2010/main" val="3905923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2C7E9C7D-5FDB-1A76-D5AA-CD6C175D4C80}"/>
              </a:ext>
            </a:extLst>
          </p:cNvPr>
          <p:cNvSpPr>
            <a:spLocks noGrp="1"/>
          </p:cNvSpPr>
          <p:nvPr>
            <p:ph type="dt" sz="half" idx="10"/>
          </p:nvPr>
        </p:nvSpPr>
        <p:spPr/>
        <p:txBody>
          <a:bodyPr/>
          <a:lstStyle>
            <a:lvl1pPr>
              <a:defRPr/>
            </a:lvl1pPr>
          </a:lstStyle>
          <a:p>
            <a:pPr>
              <a:defRPr/>
            </a:pPr>
            <a:fld id="{7E7FDE1D-9D64-4581-AD85-AE4CF6258457}" type="datetimeFigureOut">
              <a:rPr lang="en-US"/>
              <a:pPr>
                <a:defRPr/>
              </a:pPr>
              <a:t>10/5/2026</a:t>
            </a:fld>
            <a:endParaRPr lang="en-US"/>
          </a:p>
        </p:txBody>
      </p:sp>
      <p:sp>
        <p:nvSpPr>
          <p:cNvPr id="6" name="Footer Placeholder 4">
            <a:extLst>
              <a:ext uri="{FF2B5EF4-FFF2-40B4-BE49-F238E27FC236}">
                <a16:creationId xmlns:a16="http://schemas.microsoft.com/office/drawing/2014/main" id="{6E7B94EA-B01C-27B3-E8AA-FCD0C94C58C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A111E33-9CBC-A67F-9315-7B8A86471523}"/>
              </a:ext>
            </a:extLst>
          </p:cNvPr>
          <p:cNvSpPr>
            <a:spLocks noGrp="1"/>
          </p:cNvSpPr>
          <p:nvPr>
            <p:ph type="sldNum" sz="quarter" idx="12"/>
          </p:nvPr>
        </p:nvSpPr>
        <p:spPr/>
        <p:txBody>
          <a:bodyPr/>
          <a:lstStyle>
            <a:lvl1pPr>
              <a:defRPr/>
            </a:lvl1pPr>
          </a:lstStyle>
          <a:p>
            <a:fld id="{7693A0EF-6868-4FDF-91DD-55F0951D74FD}" type="slidenum">
              <a:rPr lang="en-US" altLang="en-US"/>
              <a:pPr/>
              <a:t>‹#›</a:t>
            </a:fld>
            <a:endParaRPr lang="en-US" altLang="en-US"/>
          </a:p>
        </p:txBody>
      </p:sp>
    </p:spTree>
    <p:extLst>
      <p:ext uri="{BB962C8B-B14F-4D97-AF65-F5344CB8AC3E}">
        <p14:creationId xmlns:p14="http://schemas.microsoft.com/office/powerpoint/2010/main" val="941232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E6B37E3D-4916-74A5-DE7E-817D34EDD1B1}"/>
              </a:ext>
            </a:extLst>
          </p:cNvPr>
          <p:cNvSpPr>
            <a:spLocks noGrp="1"/>
          </p:cNvSpPr>
          <p:nvPr>
            <p:ph type="dt" sz="half" idx="10"/>
          </p:nvPr>
        </p:nvSpPr>
        <p:spPr/>
        <p:txBody>
          <a:bodyPr/>
          <a:lstStyle>
            <a:lvl1pPr>
              <a:defRPr/>
            </a:lvl1pPr>
          </a:lstStyle>
          <a:p>
            <a:pPr>
              <a:defRPr/>
            </a:pPr>
            <a:fld id="{ABA7ED3D-31FB-47F4-9738-C209EECCD9D6}" type="datetimeFigureOut">
              <a:rPr lang="en-US"/>
              <a:pPr>
                <a:defRPr/>
              </a:pPr>
              <a:t>10/5/2026</a:t>
            </a:fld>
            <a:endParaRPr lang="en-US"/>
          </a:p>
        </p:txBody>
      </p:sp>
      <p:sp>
        <p:nvSpPr>
          <p:cNvPr id="8" name="Footer Placeholder 4">
            <a:extLst>
              <a:ext uri="{FF2B5EF4-FFF2-40B4-BE49-F238E27FC236}">
                <a16:creationId xmlns:a16="http://schemas.microsoft.com/office/drawing/2014/main" id="{0F48385B-4735-C041-1239-D2B10997F50D}"/>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A37FE759-0829-6620-59A6-986B6BB86BDF}"/>
              </a:ext>
            </a:extLst>
          </p:cNvPr>
          <p:cNvSpPr>
            <a:spLocks noGrp="1"/>
          </p:cNvSpPr>
          <p:nvPr>
            <p:ph type="sldNum" sz="quarter" idx="12"/>
          </p:nvPr>
        </p:nvSpPr>
        <p:spPr/>
        <p:txBody>
          <a:bodyPr/>
          <a:lstStyle>
            <a:lvl1pPr>
              <a:defRPr/>
            </a:lvl1pPr>
          </a:lstStyle>
          <a:p>
            <a:fld id="{2487C1B8-B48E-4463-97D8-54CC62D70B28}" type="slidenum">
              <a:rPr lang="en-US" altLang="en-US"/>
              <a:pPr/>
              <a:t>‹#›</a:t>
            </a:fld>
            <a:endParaRPr lang="en-US" altLang="en-US"/>
          </a:p>
        </p:txBody>
      </p:sp>
    </p:spTree>
    <p:extLst>
      <p:ext uri="{BB962C8B-B14F-4D97-AF65-F5344CB8AC3E}">
        <p14:creationId xmlns:p14="http://schemas.microsoft.com/office/powerpoint/2010/main" val="1141050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74F91260-42CC-F512-4A6A-1F1D39810557}"/>
              </a:ext>
            </a:extLst>
          </p:cNvPr>
          <p:cNvSpPr>
            <a:spLocks noGrp="1"/>
          </p:cNvSpPr>
          <p:nvPr>
            <p:ph type="dt" sz="half" idx="10"/>
          </p:nvPr>
        </p:nvSpPr>
        <p:spPr/>
        <p:txBody>
          <a:bodyPr/>
          <a:lstStyle>
            <a:lvl1pPr>
              <a:defRPr/>
            </a:lvl1pPr>
          </a:lstStyle>
          <a:p>
            <a:pPr>
              <a:defRPr/>
            </a:pPr>
            <a:fld id="{703EDB7C-ED21-46EA-A9FE-2FECAEF78937}" type="datetimeFigureOut">
              <a:rPr lang="en-US"/>
              <a:pPr>
                <a:defRPr/>
              </a:pPr>
              <a:t>10/5/2026</a:t>
            </a:fld>
            <a:endParaRPr lang="en-US"/>
          </a:p>
        </p:txBody>
      </p:sp>
      <p:sp>
        <p:nvSpPr>
          <p:cNvPr id="4" name="Footer Placeholder 4">
            <a:extLst>
              <a:ext uri="{FF2B5EF4-FFF2-40B4-BE49-F238E27FC236}">
                <a16:creationId xmlns:a16="http://schemas.microsoft.com/office/drawing/2014/main" id="{F95F8410-6772-0E57-FC1B-352061A574E3}"/>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BBCEAA33-C244-BF2D-9065-5857CD9878B9}"/>
              </a:ext>
            </a:extLst>
          </p:cNvPr>
          <p:cNvSpPr>
            <a:spLocks noGrp="1"/>
          </p:cNvSpPr>
          <p:nvPr>
            <p:ph type="sldNum" sz="quarter" idx="12"/>
          </p:nvPr>
        </p:nvSpPr>
        <p:spPr/>
        <p:txBody>
          <a:bodyPr/>
          <a:lstStyle>
            <a:lvl1pPr>
              <a:defRPr/>
            </a:lvl1pPr>
          </a:lstStyle>
          <a:p>
            <a:fld id="{9443DE85-B5B9-48B1-A5A3-EB390608BDA4}" type="slidenum">
              <a:rPr lang="en-US" altLang="en-US"/>
              <a:pPr/>
              <a:t>‹#›</a:t>
            </a:fld>
            <a:endParaRPr lang="en-US" altLang="en-US"/>
          </a:p>
        </p:txBody>
      </p:sp>
    </p:spTree>
    <p:extLst>
      <p:ext uri="{BB962C8B-B14F-4D97-AF65-F5344CB8AC3E}">
        <p14:creationId xmlns:p14="http://schemas.microsoft.com/office/powerpoint/2010/main" val="1081516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9647D2A-03DA-18F0-B139-E41D3DB72BCB}"/>
              </a:ext>
            </a:extLst>
          </p:cNvPr>
          <p:cNvSpPr>
            <a:spLocks noGrp="1"/>
          </p:cNvSpPr>
          <p:nvPr>
            <p:ph type="dt" sz="half" idx="10"/>
          </p:nvPr>
        </p:nvSpPr>
        <p:spPr/>
        <p:txBody>
          <a:bodyPr/>
          <a:lstStyle>
            <a:lvl1pPr>
              <a:defRPr/>
            </a:lvl1pPr>
          </a:lstStyle>
          <a:p>
            <a:pPr>
              <a:defRPr/>
            </a:pPr>
            <a:fld id="{C426C16E-9F15-46A8-9A8D-B07F2C858C37}" type="datetimeFigureOut">
              <a:rPr lang="en-US"/>
              <a:pPr>
                <a:defRPr/>
              </a:pPr>
              <a:t>10/5/2026</a:t>
            </a:fld>
            <a:endParaRPr lang="en-US"/>
          </a:p>
        </p:txBody>
      </p:sp>
      <p:sp>
        <p:nvSpPr>
          <p:cNvPr id="3" name="Footer Placeholder 4">
            <a:extLst>
              <a:ext uri="{FF2B5EF4-FFF2-40B4-BE49-F238E27FC236}">
                <a16:creationId xmlns:a16="http://schemas.microsoft.com/office/drawing/2014/main" id="{FAF36DB8-A525-5C6D-A91E-8D1C9D0AE7EE}"/>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19A511E3-5B1B-70D3-F771-5959EE1D35B8}"/>
              </a:ext>
            </a:extLst>
          </p:cNvPr>
          <p:cNvSpPr>
            <a:spLocks noGrp="1"/>
          </p:cNvSpPr>
          <p:nvPr>
            <p:ph type="sldNum" sz="quarter" idx="12"/>
          </p:nvPr>
        </p:nvSpPr>
        <p:spPr/>
        <p:txBody>
          <a:bodyPr/>
          <a:lstStyle>
            <a:lvl1pPr>
              <a:defRPr/>
            </a:lvl1pPr>
          </a:lstStyle>
          <a:p>
            <a:fld id="{6AAEF143-843B-4CD3-8B53-6FEE8AE6A9EE}" type="slidenum">
              <a:rPr lang="en-US" altLang="en-US"/>
              <a:pPr/>
              <a:t>‹#›</a:t>
            </a:fld>
            <a:endParaRPr lang="en-US" altLang="en-US"/>
          </a:p>
        </p:txBody>
      </p:sp>
    </p:spTree>
    <p:extLst>
      <p:ext uri="{BB962C8B-B14F-4D97-AF65-F5344CB8AC3E}">
        <p14:creationId xmlns:p14="http://schemas.microsoft.com/office/powerpoint/2010/main" val="3030586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5D1F878-1F82-10D8-2748-EDC38B1EC576}"/>
              </a:ext>
            </a:extLst>
          </p:cNvPr>
          <p:cNvSpPr>
            <a:spLocks noGrp="1"/>
          </p:cNvSpPr>
          <p:nvPr>
            <p:ph type="dt" sz="half" idx="10"/>
          </p:nvPr>
        </p:nvSpPr>
        <p:spPr/>
        <p:txBody>
          <a:bodyPr/>
          <a:lstStyle>
            <a:lvl1pPr>
              <a:defRPr/>
            </a:lvl1pPr>
          </a:lstStyle>
          <a:p>
            <a:pPr>
              <a:defRPr/>
            </a:pPr>
            <a:fld id="{7BE62501-9051-4E22-83F3-A84FEE6928CB}" type="datetimeFigureOut">
              <a:rPr lang="en-US"/>
              <a:pPr>
                <a:defRPr/>
              </a:pPr>
              <a:t>10/5/2026</a:t>
            </a:fld>
            <a:endParaRPr lang="en-US"/>
          </a:p>
        </p:txBody>
      </p:sp>
      <p:sp>
        <p:nvSpPr>
          <p:cNvPr id="6" name="Footer Placeholder 4">
            <a:extLst>
              <a:ext uri="{FF2B5EF4-FFF2-40B4-BE49-F238E27FC236}">
                <a16:creationId xmlns:a16="http://schemas.microsoft.com/office/drawing/2014/main" id="{9C46A30B-0B2D-4E10-7AF2-3BA8BF3FE8E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F6695A1-6392-6407-8060-62701DE68F20}"/>
              </a:ext>
            </a:extLst>
          </p:cNvPr>
          <p:cNvSpPr>
            <a:spLocks noGrp="1"/>
          </p:cNvSpPr>
          <p:nvPr>
            <p:ph type="sldNum" sz="quarter" idx="12"/>
          </p:nvPr>
        </p:nvSpPr>
        <p:spPr/>
        <p:txBody>
          <a:bodyPr/>
          <a:lstStyle>
            <a:lvl1pPr>
              <a:defRPr/>
            </a:lvl1pPr>
          </a:lstStyle>
          <a:p>
            <a:fld id="{A0F10A37-6D60-493E-9544-E9AE0C7AF9F5}" type="slidenum">
              <a:rPr lang="en-US" altLang="en-US"/>
              <a:pPr/>
              <a:t>‹#›</a:t>
            </a:fld>
            <a:endParaRPr lang="en-US" altLang="en-US"/>
          </a:p>
        </p:txBody>
      </p:sp>
    </p:spTree>
    <p:extLst>
      <p:ext uri="{BB962C8B-B14F-4D97-AF65-F5344CB8AC3E}">
        <p14:creationId xmlns:p14="http://schemas.microsoft.com/office/powerpoint/2010/main" val="243184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C5392F8-D61F-2F2B-62BC-6FB36DBFA1CF}"/>
              </a:ext>
            </a:extLst>
          </p:cNvPr>
          <p:cNvSpPr>
            <a:spLocks noGrp="1"/>
          </p:cNvSpPr>
          <p:nvPr>
            <p:ph type="dt" sz="half" idx="10"/>
          </p:nvPr>
        </p:nvSpPr>
        <p:spPr/>
        <p:txBody>
          <a:bodyPr/>
          <a:lstStyle>
            <a:lvl1pPr>
              <a:defRPr/>
            </a:lvl1pPr>
          </a:lstStyle>
          <a:p>
            <a:pPr>
              <a:defRPr/>
            </a:pPr>
            <a:fld id="{F185C8A6-C00A-4898-8CAC-7588E4FEF9A1}" type="datetimeFigureOut">
              <a:rPr lang="en-US"/>
              <a:pPr>
                <a:defRPr/>
              </a:pPr>
              <a:t>10/5/2026</a:t>
            </a:fld>
            <a:endParaRPr lang="en-US"/>
          </a:p>
        </p:txBody>
      </p:sp>
      <p:sp>
        <p:nvSpPr>
          <p:cNvPr id="6" name="Footer Placeholder 4">
            <a:extLst>
              <a:ext uri="{FF2B5EF4-FFF2-40B4-BE49-F238E27FC236}">
                <a16:creationId xmlns:a16="http://schemas.microsoft.com/office/drawing/2014/main" id="{56860DD6-5895-D6C4-3511-01CDFEB983E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D54CAEF-AA12-DA3A-AC54-CAFA38DB5B13}"/>
              </a:ext>
            </a:extLst>
          </p:cNvPr>
          <p:cNvSpPr>
            <a:spLocks noGrp="1"/>
          </p:cNvSpPr>
          <p:nvPr>
            <p:ph type="sldNum" sz="quarter" idx="12"/>
          </p:nvPr>
        </p:nvSpPr>
        <p:spPr/>
        <p:txBody>
          <a:bodyPr/>
          <a:lstStyle>
            <a:lvl1pPr>
              <a:defRPr/>
            </a:lvl1pPr>
          </a:lstStyle>
          <a:p>
            <a:fld id="{BAA870B3-0584-4186-A4B7-2254E0F9FA2A}" type="slidenum">
              <a:rPr lang="en-US" altLang="en-US"/>
              <a:pPr/>
              <a:t>‹#›</a:t>
            </a:fld>
            <a:endParaRPr lang="en-US" altLang="en-US"/>
          </a:p>
        </p:txBody>
      </p:sp>
    </p:spTree>
    <p:extLst>
      <p:ext uri="{BB962C8B-B14F-4D97-AF65-F5344CB8AC3E}">
        <p14:creationId xmlns:p14="http://schemas.microsoft.com/office/powerpoint/2010/main" val="2238606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F56B20-67D5-E72C-6C67-03616295106C}"/>
              </a:ext>
            </a:extLst>
          </p:cNvPr>
          <p:cNvSpPr>
            <a:spLocks noGrp="1"/>
          </p:cNvSpPr>
          <p:nvPr>
            <p:ph type="dt" sz="half" idx="10"/>
          </p:nvPr>
        </p:nvSpPr>
        <p:spPr/>
        <p:txBody>
          <a:bodyPr/>
          <a:lstStyle>
            <a:lvl1pPr>
              <a:defRPr/>
            </a:lvl1pPr>
          </a:lstStyle>
          <a:p>
            <a:pPr>
              <a:defRPr/>
            </a:pPr>
            <a:fld id="{898A4D5B-25BE-4F8E-9B24-01298406AC1D}" type="datetimeFigureOut">
              <a:rPr lang="en-US"/>
              <a:pPr>
                <a:defRPr/>
              </a:pPr>
              <a:t>10/5/2026</a:t>
            </a:fld>
            <a:endParaRPr lang="en-US"/>
          </a:p>
        </p:txBody>
      </p:sp>
      <p:sp>
        <p:nvSpPr>
          <p:cNvPr id="5" name="Footer Placeholder 4">
            <a:extLst>
              <a:ext uri="{FF2B5EF4-FFF2-40B4-BE49-F238E27FC236}">
                <a16:creationId xmlns:a16="http://schemas.microsoft.com/office/drawing/2014/main" id="{F976D739-69B1-A61D-9E61-D85E6FCBF13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D1A9861-E9CA-7CC6-74E0-F13DBB893E7C}"/>
              </a:ext>
            </a:extLst>
          </p:cNvPr>
          <p:cNvSpPr>
            <a:spLocks noGrp="1"/>
          </p:cNvSpPr>
          <p:nvPr>
            <p:ph type="sldNum" sz="quarter" idx="12"/>
          </p:nvPr>
        </p:nvSpPr>
        <p:spPr/>
        <p:txBody>
          <a:bodyPr/>
          <a:lstStyle>
            <a:lvl1pPr>
              <a:defRPr/>
            </a:lvl1pPr>
          </a:lstStyle>
          <a:p>
            <a:fld id="{785900A2-4B2E-4015-9A38-D4EDFD54FB1C}" type="slidenum">
              <a:rPr lang="en-US" altLang="en-US"/>
              <a:pPr/>
              <a:t>‹#›</a:t>
            </a:fld>
            <a:endParaRPr lang="en-US" altLang="en-US"/>
          </a:p>
        </p:txBody>
      </p:sp>
    </p:spTree>
    <p:extLst>
      <p:ext uri="{BB962C8B-B14F-4D97-AF65-F5344CB8AC3E}">
        <p14:creationId xmlns:p14="http://schemas.microsoft.com/office/powerpoint/2010/main" val="3395822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DEF8F7-4696-D180-29FB-A1769B0B7662}"/>
              </a:ext>
            </a:extLst>
          </p:cNvPr>
          <p:cNvSpPr>
            <a:spLocks noGrp="1"/>
          </p:cNvSpPr>
          <p:nvPr>
            <p:ph type="dt" sz="half" idx="10"/>
          </p:nvPr>
        </p:nvSpPr>
        <p:spPr/>
        <p:txBody>
          <a:bodyPr/>
          <a:lstStyle>
            <a:lvl1pPr>
              <a:defRPr/>
            </a:lvl1pPr>
          </a:lstStyle>
          <a:p>
            <a:pPr>
              <a:defRPr/>
            </a:pPr>
            <a:fld id="{25B35AF4-D142-4710-9899-01CE17E9FD3E}" type="datetimeFigureOut">
              <a:rPr lang="en-US"/>
              <a:pPr>
                <a:defRPr/>
              </a:pPr>
              <a:t>10/5/2026</a:t>
            </a:fld>
            <a:endParaRPr lang="en-US"/>
          </a:p>
        </p:txBody>
      </p:sp>
      <p:sp>
        <p:nvSpPr>
          <p:cNvPr id="5" name="Footer Placeholder 4">
            <a:extLst>
              <a:ext uri="{FF2B5EF4-FFF2-40B4-BE49-F238E27FC236}">
                <a16:creationId xmlns:a16="http://schemas.microsoft.com/office/drawing/2014/main" id="{BEE7E96A-34D2-1AC6-B6B1-DD1D0030A88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916C597-84F6-2064-F1B0-8077C06C5437}"/>
              </a:ext>
            </a:extLst>
          </p:cNvPr>
          <p:cNvSpPr>
            <a:spLocks noGrp="1"/>
          </p:cNvSpPr>
          <p:nvPr>
            <p:ph type="sldNum" sz="quarter" idx="12"/>
          </p:nvPr>
        </p:nvSpPr>
        <p:spPr/>
        <p:txBody>
          <a:bodyPr/>
          <a:lstStyle>
            <a:lvl1pPr>
              <a:defRPr/>
            </a:lvl1pPr>
          </a:lstStyle>
          <a:p>
            <a:fld id="{1FD94D8F-1596-47B7-BDC6-9B69EC3C9335}" type="slidenum">
              <a:rPr lang="en-US" altLang="en-US"/>
              <a:pPr/>
              <a:t>‹#›</a:t>
            </a:fld>
            <a:endParaRPr lang="en-US" altLang="en-US"/>
          </a:p>
        </p:txBody>
      </p:sp>
    </p:spTree>
    <p:extLst>
      <p:ext uri="{BB962C8B-B14F-4D97-AF65-F5344CB8AC3E}">
        <p14:creationId xmlns:p14="http://schemas.microsoft.com/office/powerpoint/2010/main" val="1871738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F79D76B0-B666-5306-14B0-4C0A4E9548AD}"/>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EF3D2096-BE6F-F7CD-E639-EEEA0D4D13D4}"/>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59666F2F-44F9-308E-DB1D-2B648E3CA753}"/>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i="0">
                <a:solidFill>
                  <a:schemeClr val="tx1">
                    <a:tint val="75000"/>
                  </a:schemeClr>
                </a:solidFill>
                <a:latin typeface="+mn-lt"/>
                <a:cs typeface="+mn-cs"/>
              </a:defRPr>
            </a:lvl1pPr>
          </a:lstStyle>
          <a:p>
            <a:pPr>
              <a:defRPr/>
            </a:pPr>
            <a:fld id="{0BB4F1F5-F49F-4C28-8724-2F684FF299FE}" type="datetimeFigureOut">
              <a:rPr lang="en-US"/>
              <a:pPr>
                <a:defRPr/>
              </a:pPr>
              <a:t>10/5/2026</a:t>
            </a:fld>
            <a:endParaRPr lang="en-US"/>
          </a:p>
        </p:txBody>
      </p:sp>
      <p:sp>
        <p:nvSpPr>
          <p:cNvPr id="5" name="Footer Placeholder 4">
            <a:extLst>
              <a:ext uri="{FF2B5EF4-FFF2-40B4-BE49-F238E27FC236}">
                <a16:creationId xmlns:a16="http://schemas.microsoft.com/office/drawing/2014/main" id="{A52F8A38-7938-2A1B-A1C5-44ADD6FE8901}"/>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i="0">
                <a:solidFill>
                  <a:schemeClr val="tx1">
                    <a:tint val="75000"/>
                  </a:scheme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id="{9F573BF4-1DBB-8E6E-674F-672CE4E57D79}"/>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i="0">
                <a:solidFill>
                  <a:srgbClr val="FFFFFF"/>
                </a:solidFill>
              </a:defRPr>
            </a:lvl1pPr>
          </a:lstStyle>
          <a:p>
            <a:fld id="{F62AACC8-66EA-4CB6-826C-928B4DF68E55}" type="slidenum">
              <a:rPr lang="en-US" altLang="en-US"/>
              <a:pPr/>
              <a:t>‹#›</a:t>
            </a:fld>
            <a:endParaRPr lang="en-US" altLang="en-US"/>
          </a:p>
        </p:txBody>
      </p:sp>
    </p:spTree>
  </p:cSld>
  <p:clrMap bg1="dk1" tx1="lt1" bg2="dk2" tx2="lt2" accent1="accent1" accent2="accent2" accent3="accent3" accent4="accent4" accent5="accent5" accent6="accent6" hlink="hlink" folHlink="folHlink"/>
  <p:sldLayoutIdLst>
    <p:sldLayoutId id="2147483695" r:id="rId1"/>
    <p:sldLayoutId id="2147483694" r:id="rId2"/>
    <p:sldLayoutId id="2147483693" r:id="rId3"/>
    <p:sldLayoutId id="2147483692" r:id="rId4"/>
    <p:sldLayoutId id="2147483691" r:id="rId5"/>
    <p:sldLayoutId id="2147483690" r:id="rId6"/>
    <p:sldLayoutId id="2147483689" r:id="rId7"/>
    <p:sldLayoutId id="2147483688" r:id="rId8"/>
    <p:sldLayoutId id="2147483687" r:id="rId9"/>
    <p:sldLayoutId id="2147483686" r:id="rId10"/>
    <p:sldLayoutId id="214748368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Calibri" panose="020F050202020403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Calibri" panose="020F050202020403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Calibri" panose="020F050202020403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Calibri" panose="020F050202020403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file:///\\SALSA2\www\html\sealevel\ppt\cl4kgnAObQ4.mp4" TargetMode="External"/><Relationship Id="rId4" Type="http://schemas.openxmlformats.org/officeDocument/2006/relationships/hyperlink" Target="http://youtu.be/cl4kgnAObQ4"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www.nsf.gov/about/history/nsf0050/arctic/seaice.htm"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hyperlink" Target="http://www.nsf.gov/about/history/nsf0050/arctic/seaice.htm"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hyperlink" Target="http://www.nsf.gov/about/history/nsf0050/arctic/seaice.htm"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2" Type="http://schemas.openxmlformats.org/officeDocument/2006/relationships/hyperlink" Target="http://www.sealevel.info/"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hyperlink" Target="http://www.burtonsys.com/climate/global_msl_trend_analysis.html#bydistance"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hyperlink" Target="http://www.webcitation.org/68BAm5LzD"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hyperlink" Target="http://www.burtonsys.com/climate/jnathaz1/2006.lis" TargetMode="Externa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hyperlink" Target="http://www.sciencemag.org/content/317/5846/1866.2.full"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www.sciencemag.org/content/317/5846/1866.3.full"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wattsupwiththat.com/2011/07/21/the-battle-over-sea-level-in-jcr/"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www.google.com/search?hl=en&amp;q=%22In+hindsight%2C+the+averaging+period+of+11+years+that+we+used+in+the+2007+Science+paper+was+too+short+to+determine+a+robust+climate+trend.%22" TargetMode="External"/><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hyperlink" Target="http://tinyurl.com/Clim97pct"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28CC9-3573-3275-E1CD-BA3D0D13BE85}"/>
              </a:ext>
            </a:extLst>
          </p:cNvPr>
          <p:cNvSpPr>
            <a:spLocks noGrp="1"/>
          </p:cNvSpPr>
          <p:nvPr>
            <p:ph type="ctrTitle"/>
          </p:nvPr>
        </p:nvSpPr>
        <p:spPr>
          <a:xfrm>
            <a:off x="990600" y="914400"/>
            <a:ext cx="7467600" cy="1470025"/>
          </a:xfrm>
        </p:spPr>
        <p:txBody>
          <a:bodyPr>
            <a:normAutofit/>
          </a:bodyPr>
          <a:lstStyle/>
          <a:p>
            <a:pPr eaLnBrk="1" hangingPunct="1"/>
            <a:r>
              <a:rPr lang="en-US" altLang="en-US" sz="3600"/>
              <a:t>What everyone should know about  “Global Warming” &amp; Sea-Level Rise</a:t>
            </a:r>
            <a:br>
              <a:rPr lang="en-US" altLang="en-US" sz="4000"/>
            </a:br>
            <a:endParaRPr lang="en-US" altLang="en-US" sz="4000"/>
          </a:p>
        </p:txBody>
      </p:sp>
      <p:sp>
        <p:nvSpPr>
          <p:cNvPr id="2051" name="Subtitle 2">
            <a:extLst>
              <a:ext uri="{FF2B5EF4-FFF2-40B4-BE49-F238E27FC236}">
                <a16:creationId xmlns:a16="http://schemas.microsoft.com/office/drawing/2014/main" id="{392D78AC-9BE5-C307-FCC1-33EFDDFB93E2}"/>
              </a:ext>
            </a:extLst>
          </p:cNvPr>
          <p:cNvSpPr>
            <a:spLocks noGrp="1"/>
          </p:cNvSpPr>
          <p:nvPr>
            <p:ph type="subTitle" idx="1"/>
          </p:nvPr>
        </p:nvSpPr>
        <p:spPr>
          <a:xfrm>
            <a:off x="762000" y="2057400"/>
            <a:ext cx="7772400" cy="4495800"/>
          </a:xfrm>
        </p:spPr>
        <p:txBody>
          <a:bodyPr/>
          <a:lstStyle/>
          <a:p>
            <a:pPr eaLnBrk="1" hangingPunct="1">
              <a:lnSpc>
                <a:spcPct val="90000"/>
              </a:lnSpc>
            </a:pPr>
            <a:endParaRPr lang="en-US" altLang="en-US" i="1">
              <a:solidFill>
                <a:srgbClr val="FFFFFF"/>
              </a:solidFill>
            </a:endParaRPr>
          </a:p>
          <a:p>
            <a:pPr eaLnBrk="1" hangingPunct="1">
              <a:lnSpc>
                <a:spcPct val="90000"/>
              </a:lnSpc>
            </a:pPr>
            <a:r>
              <a:rPr lang="en-US" altLang="en-US">
                <a:solidFill>
                  <a:srgbClr val="FFFFFF"/>
                </a:solidFill>
              </a:rPr>
              <a:t>By Dave Burton</a:t>
            </a:r>
          </a:p>
          <a:p>
            <a:pPr eaLnBrk="1" hangingPunct="1">
              <a:lnSpc>
                <a:spcPct val="90000"/>
              </a:lnSpc>
            </a:pPr>
            <a:r>
              <a:rPr lang="en-US" altLang="en-US" sz="2400">
                <a:solidFill>
                  <a:srgbClr val="FFFFFF"/>
                </a:solidFill>
              </a:rPr>
              <a:t>Member, North Carolina Sea Level Rise Impact Study Advisory Committee,</a:t>
            </a:r>
          </a:p>
          <a:p>
            <a:pPr eaLnBrk="1" hangingPunct="1">
              <a:lnSpc>
                <a:spcPct val="90000"/>
              </a:lnSpc>
            </a:pPr>
            <a:r>
              <a:rPr lang="en-US" altLang="en-US" sz="2400">
                <a:solidFill>
                  <a:schemeClr val="tx1"/>
                </a:solidFill>
              </a:rPr>
              <a:t>IPCC AR5 Working Group 1 Expert Reviewer</a:t>
            </a:r>
          </a:p>
          <a:p>
            <a:pPr eaLnBrk="1" hangingPunct="1">
              <a:lnSpc>
                <a:spcPct val="90000"/>
              </a:lnSpc>
            </a:pPr>
            <a:endParaRPr lang="en-US" altLang="en-US" i="1">
              <a:solidFill>
                <a:srgbClr val="FFFFFF"/>
              </a:solidFill>
            </a:endParaRPr>
          </a:p>
          <a:p>
            <a:pPr eaLnBrk="1" hangingPunct="1">
              <a:lnSpc>
                <a:spcPct val="90000"/>
              </a:lnSpc>
            </a:pPr>
            <a:r>
              <a:rPr lang="en-US" altLang="en-US" i="1">
                <a:solidFill>
                  <a:srgbClr val="FFFFFF"/>
                </a:solidFill>
              </a:rPr>
              <a:t>Currituck, NC  July 27, 2012</a:t>
            </a:r>
          </a:p>
          <a:p>
            <a:pPr eaLnBrk="1" hangingPunct="1">
              <a:lnSpc>
                <a:spcPct val="90000"/>
              </a:lnSpc>
            </a:pPr>
            <a:endParaRPr lang="en-US" altLang="en-US" i="1">
              <a:solidFill>
                <a:srgbClr val="FFFFFF"/>
              </a:solidFill>
            </a:endParaRPr>
          </a:p>
          <a:p>
            <a:pPr eaLnBrk="1" hangingPunct="1">
              <a:lnSpc>
                <a:spcPct val="90000"/>
              </a:lnSpc>
            </a:pPr>
            <a:r>
              <a:rPr lang="en-US" altLang="en-US" sz="2800">
                <a:solidFill>
                  <a:schemeClr val="tx1"/>
                </a:solidFill>
              </a:rPr>
              <a:t>(updated 9/9/2014)</a:t>
            </a:r>
            <a:endParaRPr lang="en-US" altLang="en-US" sz="2800">
              <a:solidFill>
                <a:srgbClr val="FFFF66"/>
              </a:solidFill>
              <a:latin typeface="Courier New" panose="02070309020205020404" pitchFamily="49"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a:extLst>
              <a:ext uri="{FF2B5EF4-FFF2-40B4-BE49-F238E27FC236}">
                <a16:creationId xmlns:a16="http://schemas.microsoft.com/office/drawing/2014/main" id="{649A74F9-33C9-2675-FD67-255585966ECB}"/>
              </a:ext>
            </a:extLst>
          </p:cNvPr>
          <p:cNvSpPr>
            <a:spLocks noGrp="1"/>
          </p:cNvSpPr>
          <p:nvPr>
            <p:ph type="title"/>
          </p:nvPr>
        </p:nvSpPr>
        <p:spPr/>
        <p:txBody>
          <a:bodyPr/>
          <a:lstStyle/>
          <a:p>
            <a:r>
              <a:rPr lang="en-US" altLang="en-US"/>
              <a:t>“Carbon pollution”</a:t>
            </a:r>
          </a:p>
        </p:txBody>
      </p:sp>
      <p:sp>
        <p:nvSpPr>
          <p:cNvPr id="180227" name="Rectangle 3">
            <a:extLst>
              <a:ext uri="{FF2B5EF4-FFF2-40B4-BE49-F238E27FC236}">
                <a16:creationId xmlns:a16="http://schemas.microsoft.com/office/drawing/2014/main" id="{A06DF107-5658-6ED5-C57D-9110C7989668}"/>
              </a:ext>
            </a:extLst>
          </p:cNvPr>
          <p:cNvSpPr>
            <a:spLocks noGrp="1"/>
          </p:cNvSpPr>
          <p:nvPr>
            <p:ph type="body" idx="1"/>
          </p:nvPr>
        </p:nvSpPr>
        <p:spPr>
          <a:xfrm>
            <a:off x="457200" y="1600200"/>
            <a:ext cx="8229600" cy="4572000"/>
          </a:xfrm>
        </p:spPr>
        <p:txBody>
          <a:bodyPr/>
          <a:lstStyle/>
          <a:p>
            <a:r>
              <a:rPr lang="en-US" altLang="en-US"/>
              <a:t>Carbon dioxide (CO</a:t>
            </a:r>
            <a:r>
              <a:rPr lang="en-US" altLang="en-US" baseline="-25000"/>
              <a:t>2</a:t>
            </a:r>
            <a:r>
              <a:rPr lang="en-US" altLang="en-US"/>
              <a:t>) emissions</a:t>
            </a:r>
          </a:p>
          <a:p>
            <a:r>
              <a:rPr lang="en-US" altLang="en-US"/>
              <a:t>From burning fossil fuels, breathing, etc.</a:t>
            </a:r>
          </a:p>
          <a:p>
            <a:r>
              <a:rPr lang="en-US" altLang="en-US"/>
              <a:t>Plants:  CO</a:t>
            </a:r>
            <a:r>
              <a:rPr lang="en-US" altLang="en-US" baseline="-25000"/>
              <a:t>2</a:t>
            </a:r>
            <a:r>
              <a:rPr lang="en-US" altLang="en-US"/>
              <a:t> + H</a:t>
            </a:r>
            <a:r>
              <a:rPr lang="en-US" altLang="en-US" baseline="-25000"/>
              <a:t>2</a:t>
            </a:r>
            <a:r>
              <a:rPr lang="en-US" altLang="en-US"/>
              <a:t>O + sunlight  →  oxygen (O</a:t>
            </a:r>
            <a:r>
              <a:rPr lang="en-US" altLang="en-US" baseline="-25000"/>
              <a:t>2</a:t>
            </a:r>
            <a:r>
              <a:rPr lang="en-US" altLang="en-US"/>
              <a:t>) + hydrocarbons</a:t>
            </a:r>
          </a:p>
          <a:p>
            <a:r>
              <a:rPr lang="en-US" altLang="en-US"/>
              <a:t>(hydrocarbons = food, wood, oils, etc.)</a:t>
            </a:r>
          </a:p>
          <a:p>
            <a:r>
              <a:rPr lang="en-US" altLang="en-US"/>
              <a:t>Animals:  oxygen (O</a:t>
            </a:r>
            <a:r>
              <a:rPr lang="en-US" altLang="en-US" baseline="-25000"/>
              <a:t>2</a:t>
            </a:r>
            <a:r>
              <a:rPr lang="en-US" altLang="en-US"/>
              <a:t>) + food  →  CO</a:t>
            </a:r>
            <a:r>
              <a:rPr lang="en-US" altLang="en-US" baseline="-25000"/>
              <a:t>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0227">
                                            <p:txEl>
                                              <p:pRg st="0" end="0"/>
                                            </p:txEl>
                                          </p:spTgt>
                                        </p:tgtEl>
                                        <p:attrNameLst>
                                          <p:attrName>style.visibility</p:attrName>
                                        </p:attrNameLst>
                                      </p:cBhvr>
                                      <p:to>
                                        <p:strVal val="visible"/>
                                      </p:to>
                                    </p:set>
                                    <p:animEffect transition="in" filter="fade">
                                      <p:cBhvr>
                                        <p:cTn id="7" dur="500"/>
                                        <p:tgtEl>
                                          <p:spTgt spid="18022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80227">
                                            <p:txEl>
                                              <p:pRg st="1" end="1"/>
                                            </p:txEl>
                                          </p:spTgt>
                                        </p:tgtEl>
                                        <p:attrNameLst>
                                          <p:attrName>style.visibility</p:attrName>
                                        </p:attrNameLst>
                                      </p:cBhvr>
                                      <p:to>
                                        <p:strVal val="visible"/>
                                      </p:to>
                                    </p:set>
                                    <p:animEffect transition="in" filter="fade">
                                      <p:cBhvr>
                                        <p:cTn id="12" dur="500"/>
                                        <p:tgtEl>
                                          <p:spTgt spid="18022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80227">
                                            <p:txEl>
                                              <p:pRg st="2" end="2"/>
                                            </p:txEl>
                                          </p:spTgt>
                                        </p:tgtEl>
                                        <p:attrNameLst>
                                          <p:attrName>style.visibility</p:attrName>
                                        </p:attrNameLst>
                                      </p:cBhvr>
                                      <p:to>
                                        <p:strVal val="visible"/>
                                      </p:to>
                                    </p:set>
                                    <p:animEffect transition="in" filter="fade">
                                      <p:cBhvr>
                                        <p:cTn id="17" dur="500"/>
                                        <p:tgtEl>
                                          <p:spTgt spid="18022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80227">
                                            <p:txEl>
                                              <p:pRg st="3" end="3"/>
                                            </p:txEl>
                                          </p:spTgt>
                                        </p:tgtEl>
                                        <p:attrNameLst>
                                          <p:attrName>style.visibility</p:attrName>
                                        </p:attrNameLst>
                                      </p:cBhvr>
                                      <p:to>
                                        <p:strVal val="visible"/>
                                      </p:to>
                                    </p:set>
                                    <p:animEffect transition="in" filter="fade">
                                      <p:cBhvr>
                                        <p:cTn id="22" dur="1000"/>
                                        <p:tgtEl>
                                          <p:spTgt spid="18022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80227">
                                            <p:txEl>
                                              <p:pRg st="4" end="4"/>
                                            </p:txEl>
                                          </p:spTgt>
                                        </p:tgtEl>
                                        <p:attrNameLst>
                                          <p:attrName>style.visibility</p:attrName>
                                        </p:attrNameLst>
                                      </p:cBhvr>
                                      <p:to>
                                        <p:strVal val="visible"/>
                                      </p:to>
                                    </p:set>
                                    <p:animEffect transition="in" filter="fade">
                                      <p:cBhvr>
                                        <p:cTn id="27" dur="500"/>
                                        <p:tgtEl>
                                          <p:spTgt spid="1802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a:extLst>
              <a:ext uri="{FF2B5EF4-FFF2-40B4-BE49-F238E27FC236}">
                <a16:creationId xmlns:a16="http://schemas.microsoft.com/office/drawing/2014/main" id="{6CC694D7-11BC-CB48-5991-C7DBD50F6934}"/>
              </a:ext>
            </a:extLst>
          </p:cNvPr>
          <p:cNvSpPr>
            <a:spLocks noGrp="1"/>
          </p:cNvSpPr>
          <p:nvPr>
            <p:ph type="title"/>
          </p:nvPr>
        </p:nvSpPr>
        <p:spPr/>
        <p:txBody>
          <a:bodyPr/>
          <a:lstStyle/>
          <a:p>
            <a:r>
              <a:rPr lang="en-US" altLang="en-US" sz="3200"/>
              <a:t>CO2 levels are up ~100 ppm</a:t>
            </a:r>
          </a:p>
        </p:txBody>
      </p:sp>
      <p:pic>
        <p:nvPicPr>
          <p:cNvPr id="181255" name="Picture 7">
            <a:extLst>
              <a:ext uri="{FF2B5EF4-FFF2-40B4-BE49-F238E27FC236}">
                <a16:creationId xmlns:a16="http://schemas.microsoft.com/office/drawing/2014/main" id="{B486AC92-2DB9-C965-6993-4BBFCFB9B2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524000"/>
            <a:ext cx="7618413" cy="381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a:extLst>
              <a:ext uri="{FF2B5EF4-FFF2-40B4-BE49-F238E27FC236}">
                <a16:creationId xmlns:a16="http://schemas.microsoft.com/office/drawing/2014/main" id="{1FFBBD02-8FEF-7A6E-4CA2-2944BB11E31F}"/>
              </a:ext>
            </a:extLst>
          </p:cNvPr>
          <p:cNvSpPr>
            <a:spLocks noGrp="1"/>
          </p:cNvSpPr>
          <p:nvPr>
            <p:ph type="title"/>
          </p:nvPr>
        </p:nvSpPr>
        <p:spPr/>
        <p:txBody>
          <a:bodyPr/>
          <a:lstStyle/>
          <a:p>
            <a:r>
              <a:rPr lang="en-US" altLang="en-US" sz="3400"/>
              <a:t>What does “carbon pollution” do to plants?</a:t>
            </a:r>
          </a:p>
        </p:txBody>
      </p:sp>
      <p:pic>
        <p:nvPicPr>
          <p:cNvPr id="184333" name="cl4kgnAObQ4.mp4">
            <a:hlinkClick r:id="" action="ppaction://media"/>
            <a:extLst>
              <a:ext uri="{FF2B5EF4-FFF2-40B4-BE49-F238E27FC236}">
                <a16:creationId xmlns:a16="http://schemas.microsoft.com/office/drawing/2014/main" id="{7C94B666-213E-B07A-7A64-C08FBBD1F07C}"/>
              </a:ext>
            </a:extLst>
          </p:cNvPr>
          <p:cNvPicPr>
            <a:picLocks noRot="1" noChangeAspect="1" noChangeArrowheads="1"/>
          </p:cNvPicPr>
          <p:nvPr>
            <p:ph idx="1"/>
            <a:videoFile r:link="rId1"/>
          </p:nvPr>
        </p:nvPicPr>
        <p:blipFill>
          <a:blip r:embed="rId3">
            <a:extLst>
              <a:ext uri="{28A0092B-C50C-407E-A947-70E740481C1C}">
                <a14:useLocalDpi xmlns:a14="http://schemas.microsoft.com/office/drawing/2010/main" val="0"/>
              </a:ext>
            </a:extLst>
          </a:blip>
          <a:srcRect/>
          <a:stretch>
            <a:fillRect/>
          </a:stretch>
        </p:blipFill>
        <p:spPr>
          <a:xfrm>
            <a:off x="1905000" y="1690688"/>
            <a:ext cx="5562600" cy="4171950"/>
          </a:xfrm>
        </p:spPr>
      </p:pic>
      <p:sp>
        <p:nvSpPr>
          <p:cNvPr id="184335" name="Text Box 15">
            <a:extLst>
              <a:ext uri="{FF2B5EF4-FFF2-40B4-BE49-F238E27FC236}">
                <a16:creationId xmlns:a16="http://schemas.microsoft.com/office/drawing/2014/main" id="{29BD9453-C7AB-89AE-8201-0D6692BDD0ED}"/>
              </a:ext>
            </a:extLst>
          </p:cNvPr>
          <p:cNvSpPr txBox="1">
            <a:spLocks noChangeArrowheads="1"/>
          </p:cNvSpPr>
          <p:nvPr/>
        </p:nvSpPr>
        <p:spPr bwMode="auto">
          <a:xfrm>
            <a:off x="1371600" y="6248400"/>
            <a:ext cx="670560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spcBef>
                <a:spcPct val="50000"/>
              </a:spcBef>
            </a:pPr>
            <a:r>
              <a:rPr lang="en-US" altLang="en-US" sz="1800" i="0">
                <a:hlinkClick r:id="rId4"/>
              </a:rPr>
              <a:t>http://youtu.be/cl4kgnAObQ4</a:t>
            </a:r>
            <a:endParaRPr lang="en-US" altLang="en-US" sz="1800" i="0"/>
          </a:p>
        </p:txBody>
      </p:sp>
      <p:sp>
        <p:nvSpPr>
          <p:cNvPr id="184336" name="Text Box 16">
            <a:extLst>
              <a:ext uri="{FF2B5EF4-FFF2-40B4-BE49-F238E27FC236}">
                <a16:creationId xmlns:a16="http://schemas.microsoft.com/office/drawing/2014/main" id="{055B5CCE-B712-9B24-1E18-BE9126F47FF9}"/>
              </a:ext>
            </a:extLst>
          </p:cNvPr>
          <p:cNvSpPr txBox="1">
            <a:spLocks noChangeArrowheads="1"/>
          </p:cNvSpPr>
          <p:nvPr/>
        </p:nvSpPr>
        <p:spPr bwMode="auto">
          <a:xfrm>
            <a:off x="6934200" y="6521450"/>
            <a:ext cx="2209800" cy="274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r">
              <a:spcBef>
                <a:spcPct val="50000"/>
              </a:spcBef>
            </a:pPr>
            <a:r>
              <a:rPr lang="en-US" altLang="en-US" sz="1200" i="0"/>
              <a:t>plantsneedco2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0001" fill="hold"/>
                                        <p:tgtEl>
                                          <p:spTgt spid="18433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184333"/>
                </p:tgtEl>
              </p:cMediaNode>
            </p:video>
            <p:seq concurrent="1" nextAc="seek">
              <p:cTn id="8" restart="whenNotActive" fill="hold" evtFilter="cancelBubble" nodeType="interactiveSeq">
                <p:stCondLst>
                  <p:cond evt="onClick" delay="0">
                    <p:tgtEl>
                      <p:spTgt spid="184333"/>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184333"/>
                                        </p:tgtEl>
                                      </p:cBhvr>
                                    </p:cmd>
                                  </p:childTnLst>
                                </p:cTn>
                              </p:par>
                            </p:childTnLst>
                          </p:cTn>
                        </p:par>
                      </p:childTnLst>
                    </p:cTn>
                  </p:par>
                </p:childTnLst>
              </p:cTn>
              <p:nextCondLst>
                <p:cond evt="onClick" delay="0">
                  <p:tgtEl>
                    <p:spTgt spid="18433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a:extLst>
              <a:ext uri="{FF2B5EF4-FFF2-40B4-BE49-F238E27FC236}">
                <a16:creationId xmlns:a16="http://schemas.microsoft.com/office/drawing/2014/main" id="{D2DB35AF-1992-1B2E-F536-6D97209D399A}"/>
              </a:ext>
            </a:extLst>
          </p:cNvPr>
          <p:cNvSpPr>
            <a:spLocks noGrp="1"/>
          </p:cNvSpPr>
          <p:nvPr>
            <p:ph type="title"/>
          </p:nvPr>
        </p:nvSpPr>
        <p:spPr/>
        <p:txBody>
          <a:bodyPr/>
          <a:lstStyle/>
          <a:p>
            <a:r>
              <a:rPr lang="en-US" altLang="en-US" sz="3400"/>
              <a:t>What does “carbon pollution” do to plants?</a:t>
            </a:r>
          </a:p>
        </p:txBody>
      </p:sp>
      <p:sp>
        <p:nvSpPr>
          <p:cNvPr id="196613" name="Text Box 5">
            <a:extLst>
              <a:ext uri="{FF2B5EF4-FFF2-40B4-BE49-F238E27FC236}">
                <a16:creationId xmlns:a16="http://schemas.microsoft.com/office/drawing/2014/main" id="{4D7BEE80-CF2F-F789-C6AB-4DB770FA604A}"/>
              </a:ext>
            </a:extLst>
          </p:cNvPr>
          <p:cNvSpPr txBox="1">
            <a:spLocks noChangeArrowheads="1"/>
          </p:cNvSpPr>
          <p:nvPr/>
        </p:nvSpPr>
        <p:spPr bwMode="auto">
          <a:xfrm>
            <a:off x="990600" y="1295400"/>
            <a:ext cx="7010400" cy="1192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lang="en-US" altLang="en-US" sz="1800" i="0"/>
              <a:t>Cowpeas use “C3” photosynthesis (like most crops)</a:t>
            </a:r>
          </a:p>
          <a:p>
            <a:pPr>
              <a:spcBef>
                <a:spcPct val="50000"/>
              </a:spcBef>
            </a:pPr>
            <a:r>
              <a:rPr lang="en-US" altLang="en-US" sz="1800" i="0"/>
              <a:t>C3 plants benefit most from additional CO2</a:t>
            </a:r>
          </a:p>
          <a:p>
            <a:pPr>
              <a:spcBef>
                <a:spcPct val="50000"/>
              </a:spcBef>
            </a:pPr>
            <a:r>
              <a:rPr lang="en-US" altLang="en-US" sz="1800" i="0"/>
              <a:t>What about “C4” plants, like corn?</a:t>
            </a:r>
          </a:p>
        </p:txBody>
      </p:sp>
      <p:pic>
        <p:nvPicPr>
          <p:cNvPr id="196615" name="Picture 7">
            <a:extLst>
              <a:ext uri="{FF2B5EF4-FFF2-40B4-BE49-F238E27FC236}">
                <a16:creationId xmlns:a16="http://schemas.microsoft.com/office/drawing/2014/main" id="{F892C104-56E8-964E-0E2C-1B29B7AB82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2627313"/>
            <a:ext cx="5181600" cy="40814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6613"/>
                                        </p:tgtEl>
                                        <p:attrNameLst>
                                          <p:attrName>style.visibility</p:attrName>
                                        </p:attrNameLst>
                                      </p:cBhvr>
                                      <p:to>
                                        <p:strVal val="visible"/>
                                      </p:to>
                                    </p:set>
                                    <p:animEffect transition="in" filter="fade">
                                      <p:cBhvr>
                                        <p:cTn id="7" dur="1000"/>
                                        <p:tgtEl>
                                          <p:spTgt spid="1966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96615"/>
                                        </p:tgtEl>
                                        <p:attrNameLst>
                                          <p:attrName>style.visibility</p:attrName>
                                        </p:attrNameLst>
                                      </p:cBhvr>
                                      <p:to>
                                        <p:strVal val="visible"/>
                                      </p:to>
                                    </p:set>
                                    <p:animEffect transition="in" filter="fade">
                                      <p:cBhvr>
                                        <p:cTn id="12" dur="500"/>
                                        <p:tgtEl>
                                          <p:spTgt spid="1966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a:extLst>
              <a:ext uri="{FF2B5EF4-FFF2-40B4-BE49-F238E27FC236}">
                <a16:creationId xmlns:a16="http://schemas.microsoft.com/office/drawing/2014/main" id="{0320E542-61DA-1977-6711-466DFE73CF0C}"/>
              </a:ext>
            </a:extLst>
          </p:cNvPr>
          <p:cNvSpPr>
            <a:spLocks noGrp="1"/>
          </p:cNvSpPr>
          <p:nvPr>
            <p:ph type="title"/>
          </p:nvPr>
        </p:nvSpPr>
        <p:spPr>
          <a:xfrm>
            <a:off x="381000" y="274638"/>
            <a:ext cx="8458200" cy="1143000"/>
          </a:xfrm>
        </p:spPr>
        <p:txBody>
          <a:bodyPr/>
          <a:lstStyle/>
          <a:p>
            <a:r>
              <a:rPr lang="en-US" altLang="en-US" sz="3400"/>
              <a:t>What does “carbon pollution” do to sea level?</a:t>
            </a:r>
          </a:p>
        </p:txBody>
      </p:sp>
      <p:sp>
        <p:nvSpPr>
          <p:cNvPr id="197637" name="Text Box 5">
            <a:extLst>
              <a:ext uri="{FF2B5EF4-FFF2-40B4-BE49-F238E27FC236}">
                <a16:creationId xmlns:a16="http://schemas.microsoft.com/office/drawing/2014/main" id="{E4118ACF-4C63-6EBA-6CB0-F5799A3559B8}"/>
              </a:ext>
            </a:extLst>
          </p:cNvPr>
          <p:cNvSpPr txBox="1">
            <a:spLocks noChangeArrowheads="1"/>
          </p:cNvSpPr>
          <p:nvPr/>
        </p:nvSpPr>
        <p:spPr bwMode="auto">
          <a:xfrm>
            <a:off x="457200" y="1219200"/>
            <a:ext cx="7848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lang="en-US" altLang="en-US" sz="2400" i="0"/>
              <a:t>But first, a digression . .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2" name="Picture 2">
            <a:extLst>
              <a:ext uri="{FF2B5EF4-FFF2-40B4-BE49-F238E27FC236}">
                <a16:creationId xmlns:a16="http://schemas.microsoft.com/office/drawing/2014/main" id="{10A74CA3-9B63-256C-B1F1-26117EB7A9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3150" y="1463675"/>
            <a:ext cx="6997700" cy="3930650"/>
          </a:xfrm>
          <a:prstGeom prst="rect">
            <a:avLst/>
          </a:prstGeom>
          <a:noFill/>
          <a:extLst>
            <a:ext uri="{909E8E84-426E-40DD-AFC4-6F175D3DCCD1}">
              <a14:hiddenFill xmlns:a14="http://schemas.microsoft.com/office/drawing/2010/main">
                <a:solidFill>
                  <a:srgbClr val="FFFFFF"/>
                </a:solidFill>
              </a14:hiddenFill>
            </a:ext>
          </a:extLst>
        </p:spPr>
      </p:pic>
      <p:pic>
        <p:nvPicPr>
          <p:cNvPr id="199683" name="Picture 3">
            <a:extLst>
              <a:ext uri="{FF2B5EF4-FFF2-40B4-BE49-F238E27FC236}">
                <a16:creationId xmlns:a16="http://schemas.microsoft.com/office/drawing/2014/main" id="{0EDB68B5-44CA-7426-D419-DF930F92E3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3150" y="1463675"/>
            <a:ext cx="6997700" cy="3930650"/>
          </a:xfrm>
          <a:prstGeom prst="rect">
            <a:avLst/>
          </a:prstGeom>
          <a:noFill/>
          <a:extLst>
            <a:ext uri="{909E8E84-426E-40DD-AFC4-6F175D3DCCD1}">
              <a14:hiddenFill xmlns:a14="http://schemas.microsoft.com/office/drawing/2010/main">
                <a:solidFill>
                  <a:srgbClr val="FFFFFF"/>
                </a:solidFill>
              </a14:hiddenFill>
            </a:ext>
          </a:extLst>
        </p:spPr>
      </p:pic>
      <p:pic>
        <p:nvPicPr>
          <p:cNvPr id="199684" name="Picture 4">
            <a:extLst>
              <a:ext uri="{FF2B5EF4-FFF2-40B4-BE49-F238E27FC236}">
                <a16:creationId xmlns:a16="http://schemas.microsoft.com/office/drawing/2014/main" id="{8672F641-EA7F-EA5B-C94F-38A87A967C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3150" y="1463675"/>
            <a:ext cx="6997700" cy="3930650"/>
          </a:xfrm>
          <a:prstGeom prst="rect">
            <a:avLst/>
          </a:prstGeom>
          <a:noFill/>
          <a:extLst>
            <a:ext uri="{909E8E84-426E-40DD-AFC4-6F175D3DCCD1}">
              <a14:hiddenFill xmlns:a14="http://schemas.microsoft.com/office/drawing/2010/main">
                <a:solidFill>
                  <a:srgbClr val="FFFFFF"/>
                </a:solidFill>
              </a14:hiddenFill>
            </a:ext>
          </a:extLst>
        </p:spPr>
      </p:pic>
      <p:pic>
        <p:nvPicPr>
          <p:cNvPr id="199685" name="Picture 5">
            <a:extLst>
              <a:ext uri="{FF2B5EF4-FFF2-40B4-BE49-F238E27FC236}">
                <a16:creationId xmlns:a16="http://schemas.microsoft.com/office/drawing/2014/main" id="{9C399D07-D467-3840-41EC-AEAA89C3CA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3150" y="1463675"/>
            <a:ext cx="6997700" cy="3930650"/>
          </a:xfrm>
          <a:prstGeom prst="rect">
            <a:avLst/>
          </a:prstGeom>
          <a:noFill/>
          <a:extLst>
            <a:ext uri="{909E8E84-426E-40DD-AFC4-6F175D3DCCD1}">
              <a14:hiddenFill xmlns:a14="http://schemas.microsoft.com/office/drawing/2010/main">
                <a:solidFill>
                  <a:srgbClr val="FFFFFF"/>
                </a:solidFill>
              </a14:hiddenFill>
            </a:ext>
          </a:extLst>
        </p:spPr>
      </p:pic>
      <p:pic>
        <p:nvPicPr>
          <p:cNvPr id="199686" name="Picture 6">
            <a:extLst>
              <a:ext uri="{FF2B5EF4-FFF2-40B4-BE49-F238E27FC236}">
                <a16:creationId xmlns:a16="http://schemas.microsoft.com/office/drawing/2014/main" id="{1854535A-7CD0-C530-6E30-9CFEC68F8BF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3150" y="1463675"/>
            <a:ext cx="6997700" cy="3930650"/>
          </a:xfrm>
          <a:prstGeom prst="rect">
            <a:avLst/>
          </a:prstGeom>
          <a:noFill/>
          <a:extLst>
            <a:ext uri="{909E8E84-426E-40DD-AFC4-6F175D3DCCD1}">
              <a14:hiddenFill xmlns:a14="http://schemas.microsoft.com/office/drawing/2010/main">
                <a:solidFill>
                  <a:srgbClr val="FFFFFF"/>
                </a:solidFill>
              </a14:hiddenFill>
            </a:ext>
          </a:extLst>
        </p:spPr>
      </p:pic>
      <p:sp>
        <p:nvSpPr>
          <p:cNvPr id="199687" name="Rectangle 7">
            <a:extLst>
              <a:ext uri="{FF2B5EF4-FFF2-40B4-BE49-F238E27FC236}">
                <a16:creationId xmlns:a16="http://schemas.microsoft.com/office/drawing/2014/main" id="{D6CB080D-55CA-23F5-A7E9-27449DE84008}"/>
              </a:ext>
            </a:extLst>
          </p:cNvPr>
          <p:cNvSpPr>
            <a:spLocks noGrp="1"/>
          </p:cNvSpPr>
          <p:nvPr>
            <p:ph type="title"/>
          </p:nvPr>
        </p:nvSpPr>
        <p:spPr/>
        <p:txBody>
          <a:bodyPr/>
          <a:lstStyle/>
          <a:p>
            <a:r>
              <a:rPr lang="en-US" altLang="en-US"/>
              <a:t>Key concept:  </a:t>
            </a:r>
            <a:r>
              <a:rPr lang="en-US" altLang="en-US" i="1"/>
              <a:t>Acceleration</a:t>
            </a:r>
          </a:p>
        </p:txBody>
      </p:sp>
      <p:sp>
        <p:nvSpPr>
          <p:cNvPr id="199688" name="Text Box 8">
            <a:extLst>
              <a:ext uri="{FF2B5EF4-FFF2-40B4-BE49-F238E27FC236}">
                <a16:creationId xmlns:a16="http://schemas.microsoft.com/office/drawing/2014/main" id="{C8CCA155-2BCD-AD31-43D6-782F772BA979}"/>
              </a:ext>
            </a:extLst>
          </p:cNvPr>
          <p:cNvSpPr txBox="1">
            <a:spLocks noChangeArrowheads="1"/>
          </p:cNvSpPr>
          <p:nvPr/>
        </p:nvSpPr>
        <p:spPr bwMode="auto">
          <a:xfrm>
            <a:off x="2895600" y="4038600"/>
            <a:ext cx="28194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lang="en-US" altLang="en-US" i="0"/>
              <a:t>Time (years)</a:t>
            </a:r>
          </a:p>
        </p:txBody>
      </p:sp>
      <p:sp>
        <p:nvSpPr>
          <p:cNvPr id="199689" name="Text Box 9">
            <a:extLst>
              <a:ext uri="{FF2B5EF4-FFF2-40B4-BE49-F238E27FC236}">
                <a16:creationId xmlns:a16="http://schemas.microsoft.com/office/drawing/2014/main" id="{AACFC16A-C55D-BA53-8C31-FD4128E684BB}"/>
              </a:ext>
            </a:extLst>
          </p:cNvPr>
          <p:cNvSpPr txBox="1">
            <a:spLocks noChangeArrowheads="1"/>
          </p:cNvSpPr>
          <p:nvPr/>
        </p:nvSpPr>
        <p:spPr bwMode="auto">
          <a:xfrm>
            <a:off x="990600" y="5257800"/>
            <a:ext cx="7086600" cy="822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lang="en-US" altLang="en-US" sz="2400"/>
              <a:t>Does the </a:t>
            </a:r>
            <a:r>
              <a:rPr lang="en-US" altLang="en-US" sz="2400" u="sng"/>
              <a:t>rate</a:t>
            </a:r>
            <a:r>
              <a:rPr lang="en-US" altLang="en-US" sz="2400"/>
              <a:t> of sea level rise increase or decrease, and by how much?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99684"/>
                                        </p:tgtEl>
                                        <p:attrNameLst>
                                          <p:attrName>style.visibility</p:attrName>
                                        </p:attrNameLst>
                                      </p:cBhvr>
                                      <p:to>
                                        <p:strVal val="visible"/>
                                      </p:to>
                                    </p:set>
                                    <p:animEffect transition="in" filter="fade">
                                      <p:cBhvr>
                                        <p:cTn id="7" dur="1000"/>
                                        <p:tgtEl>
                                          <p:spTgt spid="19968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nodeType="clickEffect">
                                  <p:stCondLst>
                                    <p:cond delay="0"/>
                                  </p:stCondLst>
                                  <p:childTnLst>
                                    <p:animEffect transition="out" filter="fade">
                                      <p:cBhvr>
                                        <p:cTn id="11" dur="1000"/>
                                        <p:tgtEl>
                                          <p:spTgt spid="199684"/>
                                        </p:tgtEl>
                                      </p:cBhvr>
                                    </p:animEffect>
                                    <p:set>
                                      <p:cBhvr>
                                        <p:cTn id="12" dur="1" fill="hold">
                                          <p:stCondLst>
                                            <p:cond delay="999"/>
                                          </p:stCondLst>
                                        </p:cTn>
                                        <p:tgtEl>
                                          <p:spTgt spid="199684"/>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199685"/>
                                        </p:tgtEl>
                                        <p:attrNameLst>
                                          <p:attrName>style.visibility</p:attrName>
                                        </p:attrNameLst>
                                      </p:cBhvr>
                                      <p:to>
                                        <p:strVal val="visible"/>
                                      </p:to>
                                    </p:set>
                                    <p:animEffect transition="in" filter="fade">
                                      <p:cBhvr>
                                        <p:cTn id="15" dur="1000"/>
                                        <p:tgtEl>
                                          <p:spTgt spid="199685"/>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xit" presetSubtype="0" fill="hold" nodeType="clickEffect">
                                  <p:stCondLst>
                                    <p:cond delay="0"/>
                                  </p:stCondLst>
                                  <p:childTnLst>
                                    <p:animEffect transition="out" filter="fade">
                                      <p:cBhvr>
                                        <p:cTn id="19" dur="1000"/>
                                        <p:tgtEl>
                                          <p:spTgt spid="199685"/>
                                        </p:tgtEl>
                                      </p:cBhvr>
                                    </p:animEffect>
                                    <p:set>
                                      <p:cBhvr>
                                        <p:cTn id="20" dur="1" fill="hold">
                                          <p:stCondLst>
                                            <p:cond delay="999"/>
                                          </p:stCondLst>
                                        </p:cTn>
                                        <p:tgtEl>
                                          <p:spTgt spid="199685"/>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199686"/>
                                        </p:tgtEl>
                                        <p:attrNameLst>
                                          <p:attrName>style.visibility</p:attrName>
                                        </p:attrNameLst>
                                      </p:cBhvr>
                                      <p:to>
                                        <p:strVal val="visible"/>
                                      </p:to>
                                    </p:set>
                                    <p:animEffect transition="in" filter="fade">
                                      <p:cBhvr>
                                        <p:cTn id="23" dur="1000"/>
                                        <p:tgtEl>
                                          <p:spTgt spid="19968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xit" presetSubtype="0" fill="hold" nodeType="clickEffect">
                                  <p:stCondLst>
                                    <p:cond delay="0"/>
                                  </p:stCondLst>
                                  <p:childTnLst>
                                    <p:animEffect transition="out" filter="fade">
                                      <p:cBhvr>
                                        <p:cTn id="27" dur="1000"/>
                                        <p:tgtEl>
                                          <p:spTgt spid="199686"/>
                                        </p:tgtEl>
                                      </p:cBhvr>
                                    </p:animEffect>
                                    <p:set>
                                      <p:cBhvr>
                                        <p:cTn id="28" dur="1" fill="hold">
                                          <p:stCondLst>
                                            <p:cond delay="999"/>
                                          </p:stCondLst>
                                        </p:cTn>
                                        <p:tgtEl>
                                          <p:spTgt spid="199686"/>
                                        </p:tgtEl>
                                        <p:attrNameLst>
                                          <p:attrName>style.visibility</p:attrName>
                                        </p:attrNameLst>
                                      </p:cBhvr>
                                      <p:to>
                                        <p:strVal val="hidden"/>
                                      </p:to>
                                    </p:set>
                                  </p:childTnLst>
                                </p:cTn>
                              </p:par>
                              <p:par>
                                <p:cTn id="29" presetID="10" presetClass="entr" presetSubtype="0" fill="hold" nodeType="withEffect">
                                  <p:stCondLst>
                                    <p:cond delay="0"/>
                                  </p:stCondLst>
                                  <p:childTnLst>
                                    <p:set>
                                      <p:cBhvr>
                                        <p:cTn id="30" dur="1" fill="hold">
                                          <p:stCondLst>
                                            <p:cond delay="0"/>
                                          </p:stCondLst>
                                        </p:cTn>
                                        <p:tgtEl>
                                          <p:spTgt spid="199682"/>
                                        </p:tgtEl>
                                        <p:attrNameLst>
                                          <p:attrName>style.visibility</p:attrName>
                                        </p:attrNameLst>
                                      </p:cBhvr>
                                      <p:to>
                                        <p:strVal val="visible"/>
                                      </p:to>
                                    </p:set>
                                    <p:animEffect transition="in" filter="fade">
                                      <p:cBhvr>
                                        <p:cTn id="31" dur="1000"/>
                                        <p:tgtEl>
                                          <p:spTgt spid="1996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a:extLst>
              <a:ext uri="{FF2B5EF4-FFF2-40B4-BE49-F238E27FC236}">
                <a16:creationId xmlns:a16="http://schemas.microsoft.com/office/drawing/2014/main" id="{3F8ED12C-BF50-9CFD-1EAF-76CCAE1B655E}"/>
              </a:ext>
            </a:extLst>
          </p:cNvPr>
          <p:cNvSpPr>
            <a:spLocks noGrp="1"/>
          </p:cNvSpPr>
          <p:nvPr>
            <p:ph type="title"/>
          </p:nvPr>
        </p:nvSpPr>
        <p:spPr>
          <a:xfrm>
            <a:off x="381000" y="274638"/>
            <a:ext cx="8458200" cy="1143000"/>
          </a:xfrm>
        </p:spPr>
        <p:txBody>
          <a:bodyPr/>
          <a:lstStyle/>
          <a:p>
            <a:r>
              <a:rPr lang="en-US" altLang="en-US" sz="3400"/>
              <a:t>What does “carbon pollution” do to sea level?</a:t>
            </a:r>
          </a:p>
        </p:txBody>
      </p:sp>
      <p:pic>
        <p:nvPicPr>
          <p:cNvPr id="183299" name="Picture 3">
            <a:extLst>
              <a:ext uri="{FF2B5EF4-FFF2-40B4-BE49-F238E27FC236}">
                <a16:creationId xmlns:a16="http://schemas.microsoft.com/office/drawing/2014/main" id="{A9DF32DB-AF7A-B248-20D9-C1E18DB533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524000"/>
            <a:ext cx="7618413" cy="3810000"/>
          </a:xfrm>
          <a:prstGeom prst="rect">
            <a:avLst/>
          </a:prstGeom>
          <a:noFill/>
          <a:extLst>
            <a:ext uri="{909E8E84-426E-40DD-AFC4-6F175D3DCCD1}">
              <a14:hiddenFill xmlns:a14="http://schemas.microsoft.com/office/drawing/2010/main">
                <a:solidFill>
                  <a:srgbClr val="FFFFFF"/>
                </a:solidFill>
              </a14:hiddenFill>
            </a:ext>
          </a:extLst>
        </p:spPr>
      </p:pic>
      <p:pic>
        <p:nvPicPr>
          <p:cNvPr id="183300" name="Picture 4">
            <a:extLst>
              <a:ext uri="{FF2B5EF4-FFF2-40B4-BE49-F238E27FC236}">
                <a16:creationId xmlns:a16="http://schemas.microsoft.com/office/drawing/2014/main" id="{DD7BE947-2589-A277-B05B-D8BD256291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524000"/>
            <a:ext cx="7621588" cy="381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3300"/>
                                        </p:tgtEl>
                                        <p:attrNameLst>
                                          <p:attrName>style.visibility</p:attrName>
                                        </p:attrNameLst>
                                      </p:cBhvr>
                                      <p:to>
                                        <p:strVal val="visible"/>
                                      </p:to>
                                    </p:set>
                                    <p:animEffect transition="in" filter="fade">
                                      <p:cBhvr>
                                        <p:cTn id="7" dur="1000"/>
                                        <p:tgtEl>
                                          <p:spTgt spid="1833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a:extLst>
              <a:ext uri="{FF2B5EF4-FFF2-40B4-BE49-F238E27FC236}">
                <a16:creationId xmlns:a16="http://schemas.microsoft.com/office/drawing/2014/main" id="{39C9B635-FACE-1C0A-9738-6834D7E36FC0}"/>
              </a:ext>
            </a:extLst>
          </p:cNvPr>
          <p:cNvSpPr>
            <a:spLocks noGrp="1"/>
          </p:cNvSpPr>
          <p:nvPr>
            <p:ph type="title"/>
          </p:nvPr>
        </p:nvSpPr>
        <p:spPr>
          <a:noFill/>
          <a:ln/>
        </p:spPr>
        <p:txBody>
          <a:bodyPr/>
          <a:lstStyle/>
          <a:p>
            <a:r>
              <a:rPr lang="en-US" altLang="en-US"/>
              <a:t>Tide gauges show </a:t>
            </a:r>
            <a:r>
              <a:rPr lang="en-US" altLang="en-US" u="sng"/>
              <a:t>no</a:t>
            </a:r>
            <a:r>
              <a:rPr lang="en-US" altLang="en-US"/>
              <a:t> acceleration</a:t>
            </a:r>
          </a:p>
        </p:txBody>
      </p:sp>
      <p:pic>
        <p:nvPicPr>
          <p:cNvPr id="137219" name="Picture 3">
            <a:extLst>
              <a:ext uri="{FF2B5EF4-FFF2-40B4-BE49-F238E27FC236}">
                <a16:creationId xmlns:a16="http://schemas.microsoft.com/office/drawing/2014/main" id="{F8511223-AAD5-F759-8DEE-8ADB906C16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676400"/>
            <a:ext cx="8382000" cy="4211638"/>
          </a:xfrm>
          <a:prstGeom prst="rect">
            <a:avLst/>
          </a:prstGeom>
          <a:noFill/>
          <a:extLst>
            <a:ext uri="{909E8E84-426E-40DD-AFC4-6F175D3DCCD1}">
              <a14:hiddenFill xmlns:a14="http://schemas.microsoft.com/office/drawing/2010/main">
                <a:solidFill>
                  <a:srgbClr val="FFFFFF"/>
                </a:solidFill>
              </a14:hiddenFill>
            </a:ext>
          </a:extLst>
        </p:spPr>
      </p:pic>
      <p:sp>
        <p:nvSpPr>
          <p:cNvPr id="137220" name="Text Box 4">
            <a:extLst>
              <a:ext uri="{FF2B5EF4-FFF2-40B4-BE49-F238E27FC236}">
                <a16:creationId xmlns:a16="http://schemas.microsoft.com/office/drawing/2014/main" id="{7A8B5C46-33E9-8F1B-4F48-84C82846D39B}"/>
              </a:ext>
            </a:extLst>
          </p:cNvPr>
          <p:cNvSpPr txBox="1">
            <a:spLocks noChangeArrowheads="1"/>
          </p:cNvSpPr>
          <p:nvPr/>
        </p:nvSpPr>
        <p:spPr bwMode="auto">
          <a:xfrm>
            <a:off x="1676400" y="6096000"/>
            <a:ext cx="6019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lang="en-US" altLang="en-US" sz="1800" i="0"/>
              <a:t>(Graphs downloaded from NOAA.gov)</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a:extLst>
              <a:ext uri="{FF2B5EF4-FFF2-40B4-BE49-F238E27FC236}">
                <a16:creationId xmlns:a16="http://schemas.microsoft.com/office/drawing/2014/main" id="{8D66885B-3999-DC62-891E-5AF16B55F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676400"/>
            <a:ext cx="8382000" cy="4197350"/>
          </a:xfrm>
          <a:prstGeom prst="rect">
            <a:avLst/>
          </a:prstGeom>
          <a:noFill/>
          <a:extLst>
            <a:ext uri="{909E8E84-426E-40DD-AFC4-6F175D3DCCD1}">
              <a14:hiddenFill xmlns:a14="http://schemas.microsoft.com/office/drawing/2010/main">
                <a:solidFill>
                  <a:srgbClr val="FFFFFF"/>
                </a:solidFill>
              </a14:hiddenFill>
            </a:ext>
          </a:extLst>
        </p:spPr>
      </p:pic>
      <p:sp>
        <p:nvSpPr>
          <p:cNvPr id="139267" name="Rectangle 3">
            <a:extLst>
              <a:ext uri="{FF2B5EF4-FFF2-40B4-BE49-F238E27FC236}">
                <a16:creationId xmlns:a16="http://schemas.microsoft.com/office/drawing/2014/main" id="{116ADC51-B31C-FF2A-2824-6E9F08BB41CC}"/>
              </a:ext>
            </a:extLst>
          </p:cNvPr>
          <p:cNvSpPr>
            <a:spLocks noGrp="1"/>
          </p:cNvSpPr>
          <p:nvPr>
            <p:ph type="title"/>
          </p:nvPr>
        </p:nvSpPr>
        <p:spPr>
          <a:noFill/>
          <a:ln/>
        </p:spPr>
        <p:txBody>
          <a:bodyPr/>
          <a:lstStyle/>
          <a:p>
            <a:r>
              <a:rPr lang="en-US" altLang="en-US"/>
              <a:t>Tide gauges show </a:t>
            </a:r>
            <a:r>
              <a:rPr lang="en-US" altLang="en-US" u="sng"/>
              <a:t>no</a:t>
            </a:r>
            <a:r>
              <a:rPr lang="en-US" altLang="en-US"/>
              <a:t> acceleration</a:t>
            </a:r>
          </a:p>
        </p:txBody>
      </p:sp>
      <p:sp>
        <p:nvSpPr>
          <p:cNvPr id="139268" name="Text Box 4">
            <a:extLst>
              <a:ext uri="{FF2B5EF4-FFF2-40B4-BE49-F238E27FC236}">
                <a16:creationId xmlns:a16="http://schemas.microsoft.com/office/drawing/2014/main" id="{3A675DFC-CB6D-EFF6-9C9E-27C62C3F1088}"/>
              </a:ext>
            </a:extLst>
          </p:cNvPr>
          <p:cNvSpPr txBox="1">
            <a:spLocks noChangeArrowheads="1"/>
          </p:cNvSpPr>
          <p:nvPr/>
        </p:nvSpPr>
        <p:spPr bwMode="auto">
          <a:xfrm>
            <a:off x="1295400" y="6019800"/>
            <a:ext cx="6629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lang="en-US" altLang="en-US" sz="2000" i="0"/>
              <a:t>At 25% of the GLOSS-LTT tide stations, LMSL is falling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F31CAF39-E289-441D-9570-BE5BFB8D29AB}"/>
              </a:ext>
            </a:extLst>
          </p:cNvPr>
          <p:cNvSpPr>
            <a:spLocks/>
          </p:cNvSpPr>
          <p:nvPr/>
        </p:nvSpPr>
        <p:spPr bwMode="auto">
          <a:xfrm>
            <a:off x="533400" y="533400"/>
            <a:ext cx="82296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400"/>
              <a:t>Digression:</a:t>
            </a:r>
          </a:p>
          <a:p>
            <a:pPr eaLnBrk="1" hangingPunct="1"/>
            <a:r>
              <a:rPr lang="en-US" altLang="en-US" sz="4400" i="0"/>
              <a:t>Why it varies:  Subsidence &amp; uplift</a:t>
            </a:r>
          </a:p>
        </p:txBody>
      </p:sp>
      <p:sp>
        <p:nvSpPr>
          <p:cNvPr id="23555" name="Content Placeholder 3">
            <a:extLst>
              <a:ext uri="{FF2B5EF4-FFF2-40B4-BE49-F238E27FC236}">
                <a16:creationId xmlns:a16="http://schemas.microsoft.com/office/drawing/2014/main" id="{0FE2CC6E-5E3A-4340-DABF-36576B8B3D19}"/>
              </a:ext>
            </a:extLst>
          </p:cNvPr>
          <p:cNvSpPr>
            <a:spLocks/>
          </p:cNvSpPr>
          <p:nvPr/>
        </p:nvSpPr>
        <p:spPr bwMode="auto">
          <a:xfrm>
            <a:off x="533400" y="3200400"/>
            <a:ext cx="8229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spcBef>
                <a:spcPct val="20000"/>
              </a:spcBef>
              <a:spcAft>
                <a:spcPct val="20000"/>
              </a:spcAft>
              <a:buFont typeface="Calibri" panose="020F0502020204030204" pitchFamily="34" charset="0"/>
              <a:buChar char="•"/>
            </a:pPr>
            <a:r>
              <a:rPr lang="en-US" altLang="en-US" sz="3200"/>
              <a:t>Crust of the earth floats on a ball of molten magma, and it’s </a:t>
            </a:r>
            <a:r>
              <a:rPr lang="en-US" altLang="en-US" sz="3200" u="sng"/>
              <a:t>sloshing</a:t>
            </a:r>
            <a:r>
              <a:rPr lang="en-US" altLang="en-US" sz="3200"/>
              <a:t>!</a:t>
            </a:r>
          </a:p>
          <a:p>
            <a:pPr>
              <a:spcBef>
                <a:spcPct val="20000"/>
              </a:spcBef>
              <a:spcAft>
                <a:spcPct val="20000"/>
              </a:spcAft>
              <a:buFont typeface="Calibri" panose="020F0502020204030204" pitchFamily="34" charset="0"/>
              <a:buChar char="•"/>
            </a:pPr>
            <a:r>
              <a:rPr lang="en-US" altLang="en-US" sz="3200"/>
              <a:t>Water, oil &amp; natural gas wells – subsidence</a:t>
            </a:r>
          </a:p>
          <a:p>
            <a:pPr>
              <a:spcBef>
                <a:spcPct val="20000"/>
              </a:spcBef>
              <a:spcAft>
                <a:spcPct val="20000"/>
              </a:spcAft>
              <a:buFont typeface="Calibri" panose="020F0502020204030204" pitchFamily="34" charset="0"/>
              <a:buChar char="•"/>
            </a:pPr>
            <a:r>
              <a:rPr lang="en-US" altLang="en-US" sz="3200"/>
              <a:t>Northeastern NC has less bedrock than SE NC</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a:extLst>
              <a:ext uri="{FF2B5EF4-FFF2-40B4-BE49-F238E27FC236}">
                <a16:creationId xmlns:a16="http://schemas.microsoft.com/office/drawing/2014/main" id="{DA5A19D9-CA8F-B684-E21B-48046CB368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676400"/>
            <a:ext cx="8382000" cy="4186238"/>
          </a:xfrm>
          <a:prstGeom prst="rect">
            <a:avLst/>
          </a:prstGeom>
          <a:noFill/>
          <a:extLst>
            <a:ext uri="{909E8E84-426E-40DD-AFC4-6F175D3DCCD1}">
              <a14:hiddenFill xmlns:a14="http://schemas.microsoft.com/office/drawing/2010/main">
                <a:solidFill>
                  <a:srgbClr val="FFFFFF"/>
                </a:solidFill>
              </a14:hiddenFill>
            </a:ext>
          </a:extLst>
        </p:spPr>
      </p:pic>
      <p:sp>
        <p:nvSpPr>
          <p:cNvPr id="141315" name="Rectangle 3">
            <a:extLst>
              <a:ext uri="{FF2B5EF4-FFF2-40B4-BE49-F238E27FC236}">
                <a16:creationId xmlns:a16="http://schemas.microsoft.com/office/drawing/2014/main" id="{49FC09B9-1AEE-9E9A-CCC8-13612CA0AF08}"/>
              </a:ext>
            </a:extLst>
          </p:cNvPr>
          <p:cNvSpPr>
            <a:spLocks noGrp="1"/>
          </p:cNvSpPr>
          <p:nvPr>
            <p:ph type="title"/>
          </p:nvPr>
        </p:nvSpPr>
        <p:spPr>
          <a:noFill/>
          <a:ln/>
        </p:spPr>
        <p:txBody>
          <a:bodyPr/>
          <a:lstStyle/>
          <a:p>
            <a:r>
              <a:rPr lang="en-US" altLang="en-US"/>
              <a:t>Tide gauges show </a:t>
            </a:r>
            <a:r>
              <a:rPr lang="en-US" altLang="en-US" u="sng"/>
              <a:t>no</a:t>
            </a:r>
            <a:r>
              <a:rPr lang="en-US" altLang="en-US"/>
              <a:t> acceleration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DF49528D-3587-DCD3-35C1-D9A47D70F682}"/>
              </a:ext>
            </a:extLst>
          </p:cNvPr>
          <p:cNvSpPr>
            <a:spLocks noGrp="1"/>
          </p:cNvSpPr>
          <p:nvPr>
            <p:ph type="title"/>
          </p:nvPr>
        </p:nvSpPr>
        <p:spPr/>
        <p:txBody>
          <a:bodyPr/>
          <a:lstStyle/>
          <a:p>
            <a:r>
              <a:rPr lang="en-US" altLang="en-US" sz="4000"/>
              <a:t>Satellites show </a:t>
            </a:r>
            <a:r>
              <a:rPr lang="en-US" altLang="en-US" sz="4000" u="sng"/>
              <a:t>no</a:t>
            </a:r>
            <a:r>
              <a:rPr lang="en-US" altLang="en-US" sz="4000"/>
              <a:t> acceleration</a:t>
            </a:r>
          </a:p>
        </p:txBody>
      </p:sp>
      <p:sp>
        <p:nvSpPr>
          <p:cNvPr id="34819" name="Rectangle 3">
            <a:extLst>
              <a:ext uri="{FF2B5EF4-FFF2-40B4-BE49-F238E27FC236}">
                <a16:creationId xmlns:a16="http://schemas.microsoft.com/office/drawing/2014/main" id="{61AB6FEB-72E6-02F8-4EE0-D03438345A65}"/>
              </a:ext>
            </a:extLst>
          </p:cNvPr>
          <p:cNvSpPr>
            <a:spLocks noGrp="1"/>
          </p:cNvSpPr>
          <p:nvPr>
            <p:ph type="body" idx="1"/>
          </p:nvPr>
        </p:nvSpPr>
        <p:spPr>
          <a:xfrm>
            <a:off x="457200" y="1295400"/>
            <a:ext cx="8229600" cy="4830763"/>
          </a:xfrm>
        </p:spPr>
        <p:txBody>
          <a:bodyPr/>
          <a:lstStyle/>
          <a:p>
            <a:pPr>
              <a:buFont typeface="Calibri" panose="020F0502020204030204" pitchFamily="34" charset="0"/>
              <a:buNone/>
            </a:pPr>
            <a:r>
              <a:rPr lang="en-US" altLang="en-US"/>
              <a:t> </a:t>
            </a:r>
          </a:p>
          <a:p>
            <a:pPr>
              <a:buFont typeface="Calibri" panose="020F0502020204030204" pitchFamily="34" charset="0"/>
              <a:buNone/>
            </a:pPr>
            <a:endParaRPr lang="en-US" altLang="en-US"/>
          </a:p>
        </p:txBody>
      </p:sp>
      <p:pic>
        <p:nvPicPr>
          <p:cNvPr id="34823" name="Picture 7">
            <a:extLst>
              <a:ext uri="{FF2B5EF4-FFF2-40B4-BE49-F238E27FC236}">
                <a16:creationId xmlns:a16="http://schemas.microsoft.com/office/drawing/2014/main" id="{24693E30-7623-9C45-6382-0CD6259D6E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447800"/>
            <a:ext cx="7818438" cy="47386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3">
            <a:extLst>
              <a:ext uri="{FF2B5EF4-FFF2-40B4-BE49-F238E27FC236}">
                <a16:creationId xmlns:a16="http://schemas.microsoft.com/office/drawing/2014/main" id="{A5CF9A3F-0E6C-8908-C0DA-73CA2FDFBC48}"/>
              </a:ext>
            </a:extLst>
          </p:cNvPr>
          <p:cNvSpPr>
            <a:spLocks noGrp="1"/>
          </p:cNvSpPr>
          <p:nvPr>
            <p:ph idx="4294967295"/>
          </p:nvPr>
        </p:nvSpPr>
        <p:spPr>
          <a:xfrm>
            <a:off x="533400" y="1676400"/>
            <a:ext cx="8229600" cy="2362200"/>
          </a:xfrm>
        </p:spPr>
        <p:txBody>
          <a:bodyPr/>
          <a:lstStyle/>
          <a:p>
            <a:endParaRPr lang="en-US" altLang="en-US" i="1"/>
          </a:p>
          <a:p>
            <a:r>
              <a:rPr lang="en-US" altLang="en-US" b="1" i="1" u="sng"/>
              <a:t>No</a:t>
            </a:r>
            <a:r>
              <a:rPr lang="en-US" altLang="en-US" b="1" i="1"/>
              <a:t> increase in rate of Sea Level Rise  (no acceleration)  in last ~80 years!</a:t>
            </a:r>
          </a:p>
          <a:p>
            <a:pPr>
              <a:buFont typeface="Calibri" panose="020F0502020204030204" pitchFamily="34" charset="0"/>
              <a:buNone/>
            </a:pPr>
            <a:endParaRPr lang="en-US" altLang="en-US" b="1"/>
          </a:p>
        </p:txBody>
      </p:sp>
      <p:sp>
        <p:nvSpPr>
          <p:cNvPr id="29701" name="Text Box 5">
            <a:extLst>
              <a:ext uri="{FF2B5EF4-FFF2-40B4-BE49-F238E27FC236}">
                <a16:creationId xmlns:a16="http://schemas.microsoft.com/office/drawing/2014/main" id="{E5A611CC-C59D-A6FD-6C4E-B8C13D7E040F}"/>
              </a:ext>
            </a:extLst>
          </p:cNvPr>
          <p:cNvSpPr txBox="1">
            <a:spLocks noChangeArrowheads="1"/>
          </p:cNvSpPr>
          <p:nvPr/>
        </p:nvSpPr>
        <p:spPr bwMode="auto">
          <a:xfrm>
            <a:off x="1524000" y="762000"/>
            <a:ext cx="6096000"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spcBef>
                <a:spcPct val="50000"/>
              </a:spcBef>
            </a:pPr>
            <a:r>
              <a:rPr lang="en-US" altLang="en-US" sz="3200"/>
              <a:t>Take-away point: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Content Placeholder 5" descr="first page .jpg">
            <a:extLst>
              <a:ext uri="{FF2B5EF4-FFF2-40B4-BE49-F238E27FC236}">
                <a16:creationId xmlns:a16="http://schemas.microsoft.com/office/drawing/2014/main" id="{C71025E3-9542-81FD-51A3-C5A93FB8E5AF}"/>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2743200" y="0"/>
            <a:ext cx="3500438" cy="4529138"/>
          </a:xfrm>
          <a:noFill/>
        </p:spPr>
      </p:pic>
      <p:sp>
        <p:nvSpPr>
          <p:cNvPr id="3076" name="Title 3">
            <a:extLst>
              <a:ext uri="{FF2B5EF4-FFF2-40B4-BE49-F238E27FC236}">
                <a16:creationId xmlns:a16="http://schemas.microsoft.com/office/drawing/2014/main" id="{3DD8642A-FDA9-E543-1B94-FB6E6A36CD03}"/>
              </a:ext>
            </a:extLst>
          </p:cNvPr>
          <p:cNvSpPr>
            <a:spLocks/>
          </p:cNvSpPr>
          <p:nvPr/>
        </p:nvSpPr>
        <p:spPr bwMode="auto">
          <a:xfrm>
            <a:off x="609600" y="4800600"/>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a:defRPr sz="4400">
                <a:solidFill>
                  <a:schemeClr val="tx1"/>
                </a:solidFill>
                <a:latin typeface="Calibri" panose="020F0502020204030204" pitchFamily="34" charset="0"/>
              </a:defRPr>
            </a:lvl1pPr>
            <a:lvl2pPr algn="ctr">
              <a:defRPr sz="4400">
                <a:solidFill>
                  <a:schemeClr val="tx1"/>
                </a:solidFill>
                <a:latin typeface="Calibri" panose="020F0502020204030204" pitchFamily="34" charset="0"/>
              </a:defRPr>
            </a:lvl2pPr>
            <a:lvl3pPr algn="ctr">
              <a:defRPr sz="4400">
                <a:solidFill>
                  <a:schemeClr val="tx1"/>
                </a:solidFill>
                <a:latin typeface="Calibri" panose="020F0502020204030204" pitchFamily="34" charset="0"/>
              </a:defRPr>
            </a:lvl3pPr>
            <a:lvl4pPr algn="ctr">
              <a:defRPr sz="4400">
                <a:solidFill>
                  <a:schemeClr val="tx1"/>
                </a:solidFill>
                <a:latin typeface="Calibri" panose="020F0502020204030204" pitchFamily="34" charset="0"/>
              </a:defRPr>
            </a:lvl4pPr>
            <a:lvl5pPr algn="ctr">
              <a:defRPr sz="4400">
                <a:solidFill>
                  <a:schemeClr val="tx1"/>
                </a:solidFill>
                <a:latin typeface="Calibri" panose="020F0502020204030204" pitchFamily="34" charset="0"/>
              </a:defRPr>
            </a:lvl5pPr>
            <a:lvl6pPr marL="457200" algn="ctr" eaLnBrk="0" fontAlgn="base" hangingPunct="0">
              <a:spcBef>
                <a:spcPct val="0"/>
              </a:spcBef>
              <a:spcAft>
                <a:spcPct val="0"/>
              </a:spcAft>
              <a:defRPr sz="4400">
                <a:solidFill>
                  <a:schemeClr val="tx1"/>
                </a:solidFill>
                <a:latin typeface="Calibri" panose="020F0502020204030204" pitchFamily="34" charset="0"/>
              </a:defRPr>
            </a:lvl6pPr>
            <a:lvl7pPr marL="914400" algn="ctr" eaLnBrk="0" fontAlgn="base" hangingPunct="0">
              <a:spcBef>
                <a:spcPct val="0"/>
              </a:spcBef>
              <a:spcAft>
                <a:spcPct val="0"/>
              </a:spcAft>
              <a:defRPr sz="4400">
                <a:solidFill>
                  <a:schemeClr val="tx1"/>
                </a:solidFill>
                <a:latin typeface="Calibri" panose="020F0502020204030204" pitchFamily="34" charset="0"/>
              </a:defRPr>
            </a:lvl7pPr>
            <a:lvl8pPr marL="1371600" algn="ctr" eaLnBrk="0" fontAlgn="base" hangingPunct="0">
              <a:spcBef>
                <a:spcPct val="0"/>
              </a:spcBef>
              <a:spcAft>
                <a:spcPct val="0"/>
              </a:spcAft>
              <a:defRPr sz="4400">
                <a:solidFill>
                  <a:schemeClr val="tx1"/>
                </a:solidFill>
                <a:latin typeface="Calibri" panose="020F0502020204030204" pitchFamily="34" charset="0"/>
              </a:defRPr>
            </a:lvl8pPr>
            <a:lvl9pPr marL="1828800" algn="ctr" eaLnBrk="0" fontAlgn="base" hangingPunct="0">
              <a:spcBef>
                <a:spcPct val="0"/>
              </a:spcBef>
              <a:spcAft>
                <a:spcPct val="0"/>
              </a:spcAft>
              <a:defRPr sz="4400">
                <a:solidFill>
                  <a:schemeClr val="tx1"/>
                </a:solidFill>
                <a:latin typeface="Calibri" panose="020F0502020204030204" pitchFamily="34" charset="0"/>
              </a:defRPr>
            </a:lvl9pPr>
          </a:lstStyle>
          <a:p>
            <a:pPr eaLnBrk="1" hangingPunct="1"/>
            <a:r>
              <a:rPr lang="en-US" altLang="en-US" i="0"/>
              <a:t>How Much Sea Level Rise Should We Expect by 2100?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43264-4027-8139-31A6-F3B26E56EE3B}"/>
              </a:ext>
            </a:extLst>
          </p:cNvPr>
          <p:cNvSpPr>
            <a:spLocks noGrp="1"/>
          </p:cNvSpPr>
          <p:nvPr>
            <p:ph type="title" idx="4294967295"/>
          </p:nvPr>
        </p:nvSpPr>
        <p:spPr/>
        <p:txBody>
          <a:bodyPr rtlCol="0">
            <a:normAutofit fontScale="90000"/>
          </a:bodyPr>
          <a:lstStyle/>
          <a:p>
            <a:pPr eaLnBrk="1" fontAlgn="auto" hangingPunct="1">
              <a:spcAft>
                <a:spcPts val="0"/>
              </a:spcAft>
              <a:defRPr/>
            </a:pPr>
            <a:r>
              <a:rPr lang="en-US" dirty="0"/>
              <a:t>The Danger: Planning or Regulation?</a:t>
            </a:r>
          </a:p>
        </p:txBody>
      </p:sp>
      <p:sp>
        <p:nvSpPr>
          <p:cNvPr id="219139" name="Content Placeholder 2">
            <a:extLst>
              <a:ext uri="{FF2B5EF4-FFF2-40B4-BE49-F238E27FC236}">
                <a16:creationId xmlns:a16="http://schemas.microsoft.com/office/drawing/2014/main" id="{53ECFB56-8589-2C8D-C4EE-4D4522A95E01}"/>
              </a:ext>
            </a:extLst>
          </p:cNvPr>
          <p:cNvSpPr>
            <a:spLocks noGrp="1"/>
          </p:cNvSpPr>
          <p:nvPr>
            <p:ph idx="4294967295"/>
          </p:nvPr>
        </p:nvSpPr>
        <p:spPr>
          <a:xfrm>
            <a:off x="457200" y="1600200"/>
            <a:ext cx="8305800" cy="5029200"/>
          </a:xfrm>
        </p:spPr>
        <p:txBody>
          <a:bodyPr/>
          <a:lstStyle/>
          <a:p>
            <a:pPr eaLnBrk="1" hangingPunct="1">
              <a:buFont typeface="Calibri" panose="020F0502020204030204" pitchFamily="34" charset="0"/>
              <a:buNone/>
            </a:pPr>
            <a:r>
              <a:rPr lang="en-US" altLang="en-US" sz="2500" i="1"/>
              <a:t>“For the past 30 years, our policies and strategies have been based on a SLR rate of 1-foot to 1 1/2-feet per century. </a:t>
            </a:r>
          </a:p>
          <a:p>
            <a:pPr eaLnBrk="1" hangingPunct="1"/>
            <a:endParaRPr lang="en-US" altLang="en-US" sz="2500" i="1"/>
          </a:p>
          <a:p>
            <a:pPr eaLnBrk="1" hangingPunct="1">
              <a:buFont typeface="Calibri" panose="020F0502020204030204" pitchFamily="34" charset="0"/>
              <a:buNone/>
            </a:pPr>
            <a:r>
              <a:rPr lang="en-US" altLang="en-US" sz="2500" i="1"/>
              <a:t>However, based on the recommendation from the CRC’s Science Panel on Coastal Hazards (March 2010), the NC Coastal Resources Commission has adopted a rise of 1 meter by 2100 for </a:t>
            </a:r>
            <a:r>
              <a:rPr lang="en-US" altLang="en-US" sz="2500" i="1" u="sng"/>
              <a:t>planning purposes</a:t>
            </a:r>
            <a:r>
              <a:rPr lang="en-US" altLang="en-US" sz="2500" i="1"/>
              <a:t>. This accounts for an accelerated rise.”</a:t>
            </a:r>
          </a:p>
          <a:p>
            <a:pPr eaLnBrk="1" hangingPunct="1">
              <a:buFont typeface="Calibri" panose="020F0502020204030204" pitchFamily="34" charset="0"/>
              <a:buNone/>
            </a:pPr>
            <a:endParaRPr lang="en-US" altLang="en-US" sz="2500" i="1"/>
          </a:p>
          <a:p>
            <a:pPr eaLnBrk="1" hangingPunct="1">
              <a:buFont typeface="Calibri" panose="020F0502020204030204" pitchFamily="34" charset="0"/>
              <a:buNone/>
            </a:pPr>
            <a:r>
              <a:rPr lang="en-US" altLang="en-US" sz="2000"/>
              <a:t>2010 DCM Assessment and Strategy Document, p. 12 </a:t>
            </a:r>
          </a:p>
          <a:p>
            <a:pPr eaLnBrk="1" hangingPunct="1">
              <a:buFont typeface="Calibri" panose="020F0502020204030204" pitchFamily="34" charset="0"/>
              <a:buNone/>
            </a:pPr>
            <a:endParaRPr lang="en-US" altLang="en-US" sz="2000" i="1"/>
          </a:p>
          <a:p>
            <a:pPr eaLnBrk="1" hangingPunct="1">
              <a:buFont typeface="Calibri" panose="020F0502020204030204" pitchFamily="34" charset="0"/>
              <a:buNone/>
            </a:pPr>
            <a:endParaRPr lang="en-US" altLang="en-US" sz="2500"/>
          </a:p>
        </p:txBody>
      </p:sp>
      <p:sp>
        <p:nvSpPr>
          <p:cNvPr id="4" name="Oval 3">
            <a:extLst>
              <a:ext uri="{FF2B5EF4-FFF2-40B4-BE49-F238E27FC236}">
                <a16:creationId xmlns:a16="http://schemas.microsoft.com/office/drawing/2014/main" id="{26FFF934-8FAF-D03F-DDEF-71D9758D1FFF}"/>
              </a:ext>
            </a:extLst>
          </p:cNvPr>
          <p:cNvSpPr/>
          <p:nvPr/>
        </p:nvSpPr>
        <p:spPr>
          <a:xfrm>
            <a:off x="3125788" y="3962400"/>
            <a:ext cx="2743200" cy="685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i="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55122-E844-1801-2E3A-30421683E565}"/>
              </a:ext>
            </a:extLst>
          </p:cNvPr>
          <p:cNvSpPr>
            <a:spLocks noGrp="1"/>
          </p:cNvSpPr>
          <p:nvPr>
            <p:ph type="title" idx="4294967295"/>
          </p:nvPr>
        </p:nvSpPr>
        <p:spPr/>
        <p:txBody>
          <a:bodyPr rtlCol="0">
            <a:normAutofit fontScale="90000"/>
          </a:bodyPr>
          <a:lstStyle/>
          <a:p>
            <a:pPr eaLnBrk="1" fontAlgn="auto" hangingPunct="1">
              <a:spcAft>
                <a:spcPts val="0"/>
              </a:spcAft>
              <a:defRPr/>
            </a:pPr>
            <a:r>
              <a:rPr lang="en-US" dirty="0"/>
              <a:t>The Danger: Planning or Regulation?</a:t>
            </a:r>
          </a:p>
        </p:txBody>
      </p:sp>
      <p:sp>
        <p:nvSpPr>
          <p:cNvPr id="221187" name="Content Placeholder 2">
            <a:extLst>
              <a:ext uri="{FF2B5EF4-FFF2-40B4-BE49-F238E27FC236}">
                <a16:creationId xmlns:a16="http://schemas.microsoft.com/office/drawing/2014/main" id="{B3A95EE8-816A-95D6-1804-FEB21AC9082A}"/>
              </a:ext>
            </a:extLst>
          </p:cNvPr>
          <p:cNvSpPr>
            <a:spLocks noGrp="1"/>
          </p:cNvSpPr>
          <p:nvPr>
            <p:ph idx="4294967295"/>
          </p:nvPr>
        </p:nvSpPr>
        <p:spPr>
          <a:xfrm>
            <a:off x="457200" y="1600200"/>
            <a:ext cx="8458200" cy="3581400"/>
          </a:xfrm>
        </p:spPr>
        <p:txBody>
          <a:bodyPr/>
          <a:lstStyle/>
          <a:p>
            <a:pPr eaLnBrk="1" hangingPunct="1">
              <a:lnSpc>
                <a:spcPct val="80000"/>
              </a:lnSpc>
              <a:buFont typeface="Calibri" panose="020F0502020204030204" pitchFamily="34" charset="0"/>
              <a:buNone/>
            </a:pPr>
            <a:r>
              <a:rPr lang="en-US" altLang="en-US" sz="2700" i="1"/>
              <a:t>“Sea level Rise: Rising sea level is a threat to coastal and riparian wetlands in North Carolina... </a:t>
            </a:r>
          </a:p>
          <a:p>
            <a:pPr eaLnBrk="1" hangingPunct="1">
              <a:lnSpc>
                <a:spcPct val="80000"/>
              </a:lnSpc>
              <a:buFont typeface="Calibri" panose="020F0502020204030204" pitchFamily="34" charset="0"/>
              <a:buNone/>
            </a:pPr>
            <a:r>
              <a:rPr lang="en-US" altLang="en-US" sz="2700" i="1"/>
              <a:t>[Tide] gauge data specific to North Carolina are available only for </a:t>
            </a:r>
            <a:r>
              <a:rPr lang="en-US" altLang="en-US" sz="2700" i="1" u="sng"/>
              <a:t>20 years</a:t>
            </a:r>
            <a:r>
              <a:rPr lang="en-US" altLang="en-US" sz="2700" i="1"/>
              <a:t>, but suggest a... rate of approximately 4.57 mm per year (1.5 ft per 100 years). …</a:t>
            </a:r>
          </a:p>
          <a:p>
            <a:pPr eaLnBrk="1" hangingPunct="1">
              <a:lnSpc>
                <a:spcPct val="80000"/>
              </a:lnSpc>
              <a:buFont typeface="Calibri" panose="020F0502020204030204" pitchFamily="34" charset="0"/>
              <a:buNone/>
            </a:pPr>
            <a:r>
              <a:rPr lang="en-US" altLang="en-US" sz="2700" i="1"/>
              <a:t>Rising sea levels will inundate large areas of the Albemarle-Pamlico Peninsula...”</a:t>
            </a:r>
          </a:p>
          <a:p>
            <a:pPr eaLnBrk="1" hangingPunct="1">
              <a:lnSpc>
                <a:spcPct val="80000"/>
              </a:lnSpc>
              <a:buFont typeface="Calibri" panose="020F0502020204030204" pitchFamily="34" charset="0"/>
              <a:buNone/>
            </a:pPr>
            <a:endParaRPr lang="en-US" altLang="en-US" sz="2700" i="1"/>
          </a:p>
          <a:p>
            <a:pPr eaLnBrk="1" hangingPunct="1">
              <a:lnSpc>
                <a:spcPct val="80000"/>
              </a:lnSpc>
              <a:buFont typeface="Calibri" panose="020F0502020204030204" pitchFamily="34" charset="0"/>
              <a:buNone/>
            </a:pPr>
            <a:r>
              <a:rPr lang="en-US" altLang="en-US" sz="2000"/>
              <a:t>2010 DCM Assessment and Strategy Document, p. 15</a:t>
            </a:r>
          </a:p>
          <a:p>
            <a:pPr eaLnBrk="1" hangingPunct="1">
              <a:lnSpc>
                <a:spcPct val="80000"/>
              </a:lnSpc>
              <a:buFont typeface="Calibri" panose="020F0502020204030204" pitchFamily="34" charset="0"/>
              <a:buNone/>
            </a:pPr>
            <a:endParaRPr lang="en-US" altLang="en-US" sz="20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39B1E-F75B-265A-032A-709624DECB94}"/>
              </a:ext>
            </a:extLst>
          </p:cNvPr>
          <p:cNvSpPr>
            <a:spLocks noGrp="1"/>
          </p:cNvSpPr>
          <p:nvPr>
            <p:ph type="title" idx="4294967295"/>
          </p:nvPr>
        </p:nvSpPr>
        <p:spPr/>
        <p:txBody>
          <a:bodyPr rtlCol="0">
            <a:normAutofit fontScale="90000"/>
          </a:bodyPr>
          <a:lstStyle/>
          <a:p>
            <a:pPr eaLnBrk="1" fontAlgn="auto" hangingPunct="1">
              <a:spcAft>
                <a:spcPts val="0"/>
              </a:spcAft>
              <a:defRPr/>
            </a:pPr>
            <a:r>
              <a:rPr lang="en-US" dirty="0"/>
              <a:t>The Danger: Planning or Regulation?</a:t>
            </a:r>
          </a:p>
        </p:txBody>
      </p:sp>
      <p:sp>
        <p:nvSpPr>
          <p:cNvPr id="223235" name="Content Placeholder 2">
            <a:extLst>
              <a:ext uri="{FF2B5EF4-FFF2-40B4-BE49-F238E27FC236}">
                <a16:creationId xmlns:a16="http://schemas.microsoft.com/office/drawing/2014/main" id="{4132244C-40D8-1D64-05BC-ACA1D2994C23}"/>
              </a:ext>
            </a:extLst>
          </p:cNvPr>
          <p:cNvSpPr>
            <a:spLocks noGrp="1"/>
          </p:cNvSpPr>
          <p:nvPr>
            <p:ph idx="4294967295"/>
          </p:nvPr>
        </p:nvSpPr>
        <p:spPr>
          <a:xfrm>
            <a:off x="457200" y="1600200"/>
            <a:ext cx="8229600" cy="4191000"/>
          </a:xfrm>
        </p:spPr>
        <p:txBody>
          <a:bodyPr/>
          <a:lstStyle/>
          <a:p>
            <a:pPr eaLnBrk="1" hangingPunct="1">
              <a:lnSpc>
                <a:spcPct val="90000"/>
              </a:lnSpc>
              <a:buFont typeface="Calibri" panose="020F0502020204030204" pitchFamily="34" charset="0"/>
              <a:buNone/>
            </a:pPr>
            <a:r>
              <a:rPr lang="en-US" altLang="en-US" sz="2700" i="1"/>
              <a:t>“The Science Panel's report... goes on to recommend that the CRC adopt a rise of one meter by 2100 as a planning level. The report represents a secure foundation upon which the CRC can proceed to pursue </a:t>
            </a:r>
            <a:r>
              <a:rPr lang="en-US" altLang="en-US" sz="2700" i="1" u="sng"/>
              <a:t>program changes... </a:t>
            </a:r>
            <a:endParaRPr lang="en-US" altLang="en-US" sz="2700" i="1"/>
          </a:p>
          <a:p>
            <a:pPr eaLnBrk="1" hangingPunct="1">
              <a:lnSpc>
                <a:spcPct val="90000"/>
              </a:lnSpc>
              <a:buFont typeface="Calibri" panose="020F0502020204030204" pitchFamily="34" charset="0"/>
              <a:buNone/>
            </a:pPr>
            <a:r>
              <a:rPr lang="en-US" altLang="en-US" sz="2700" i="1"/>
              <a:t>The Science Panel's report is ready to be translated into policy... for changes to the </a:t>
            </a:r>
            <a:r>
              <a:rPr lang="en-US" altLang="en-US" sz="2700" i="1" u="sng"/>
              <a:t>regulatory program</a:t>
            </a:r>
            <a:r>
              <a:rPr lang="en-US" altLang="en-US" sz="2700" i="1"/>
              <a:t>.”</a:t>
            </a:r>
          </a:p>
          <a:p>
            <a:pPr eaLnBrk="1" hangingPunct="1">
              <a:lnSpc>
                <a:spcPct val="90000"/>
              </a:lnSpc>
              <a:buFont typeface="Calibri" panose="020F0502020204030204" pitchFamily="34" charset="0"/>
              <a:buNone/>
            </a:pPr>
            <a:endParaRPr lang="en-US" altLang="en-US" sz="2700" i="1"/>
          </a:p>
          <a:p>
            <a:pPr eaLnBrk="1" hangingPunct="1">
              <a:lnSpc>
                <a:spcPct val="90000"/>
              </a:lnSpc>
              <a:buFont typeface="Calibri" panose="020F0502020204030204" pitchFamily="34" charset="0"/>
              <a:buNone/>
            </a:pPr>
            <a:r>
              <a:rPr lang="en-US" altLang="en-US" sz="2000"/>
              <a:t>2010 DCM Assessment and Strategy Document, pp. 106-107</a:t>
            </a:r>
          </a:p>
        </p:txBody>
      </p:sp>
      <p:sp>
        <p:nvSpPr>
          <p:cNvPr id="4" name="Oval 3">
            <a:extLst>
              <a:ext uri="{FF2B5EF4-FFF2-40B4-BE49-F238E27FC236}">
                <a16:creationId xmlns:a16="http://schemas.microsoft.com/office/drawing/2014/main" id="{4C4036E3-051C-AEA7-4E7A-971FBA4F254A}"/>
              </a:ext>
            </a:extLst>
          </p:cNvPr>
          <p:cNvSpPr/>
          <p:nvPr/>
        </p:nvSpPr>
        <p:spPr>
          <a:xfrm>
            <a:off x="4495800" y="3810000"/>
            <a:ext cx="3048000" cy="685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i="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Title 1">
            <a:extLst>
              <a:ext uri="{FF2B5EF4-FFF2-40B4-BE49-F238E27FC236}">
                <a16:creationId xmlns:a16="http://schemas.microsoft.com/office/drawing/2014/main" id="{60E85E99-9D14-7A25-3863-C86A78E8F43C}"/>
              </a:ext>
            </a:extLst>
          </p:cNvPr>
          <p:cNvSpPr>
            <a:spLocks noGrp="1"/>
          </p:cNvSpPr>
          <p:nvPr>
            <p:ph type="title" idx="4294967295"/>
          </p:nvPr>
        </p:nvSpPr>
        <p:spPr/>
        <p:txBody>
          <a:bodyPr/>
          <a:lstStyle/>
          <a:p>
            <a:pPr eaLnBrk="1" hangingPunct="1"/>
            <a:r>
              <a:rPr lang="en-US" altLang="en-US"/>
              <a:t>Claim:</a:t>
            </a:r>
          </a:p>
        </p:txBody>
      </p:sp>
      <p:sp>
        <p:nvSpPr>
          <p:cNvPr id="225283" name="Content Placeholder 2">
            <a:extLst>
              <a:ext uri="{FF2B5EF4-FFF2-40B4-BE49-F238E27FC236}">
                <a16:creationId xmlns:a16="http://schemas.microsoft.com/office/drawing/2014/main" id="{62A3E42E-FA2F-14D0-33F3-550C39375A74}"/>
              </a:ext>
            </a:extLst>
          </p:cNvPr>
          <p:cNvSpPr>
            <a:spLocks noGrp="1"/>
          </p:cNvSpPr>
          <p:nvPr>
            <p:ph idx="4294967295"/>
          </p:nvPr>
        </p:nvSpPr>
        <p:spPr>
          <a:xfrm>
            <a:off x="609600" y="1752600"/>
            <a:ext cx="8229600" cy="1295400"/>
          </a:xfrm>
        </p:spPr>
        <p:txBody>
          <a:bodyPr/>
          <a:lstStyle/>
          <a:p>
            <a:pPr eaLnBrk="1" hangingPunct="1">
              <a:buFont typeface="Calibri" panose="020F0502020204030204" pitchFamily="34" charset="0"/>
              <a:buNone/>
            </a:pPr>
            <a:r>
              <a:rPr lang="en-US" altLang="en-US" i="1"/>
              <a:t>(p.3): “This report synthesizes the best available science on SLR...”</a:t>
            </a:r>
            <a:endParaRPr lang="en-US" altLang="en-US" b="1" i="1"/>
          </a:p>
        </p:txBody>
      </p:sp>
      <p:sp>
        <p:nvSpPr>
          <p:cNvPr id="225284" name="Text Box 4">
            <a:extLst>
              <a:ext uri="{FF2B5EF4-FFF2-40B4-BE49-F238E27FC236}">
                <a16:creationId xmlns:a16="http://schemas.microsoft.com/office/drawing/2014/main" id="{00AFF93C-A048-508B-D9FE-36B015AD2F77}"/>
              </a:ext>
            </a:extLst>
          </p:cNvPr>
          <p:cNvSpPr txBox="1">
            <a:spLocks noChangeArrowheads="1"/>
          </p:cNvSpPr>
          <p:nvPr/>
        </p:nvSpPr>
        <p:spPr bwMode="auto">
          <a:xfrm>
            <a:off x="762000" y="3352800"/>
            <a:ext cx="8077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20000"/>
              </a:spcBef>
              <a:buFont typeface="Calibri" panose="020F0502020204030204" pitchFamily="34" charset="0"/>
              <a:buNone/>
            </a:pPr>
            <a:r>
              <a:rPr lang="en-US" altLang="en-US" sz="3600" b="1">
                <a:solidFill>
                  <a:srgbClr val="E99393"/>
                </a:solidFill>
              </a:rPr>
              <a:t>No, it doesn’t!</a:t>
            </a:r>
          </a:p>
        </p:txBody>
      </p:sp>
      <p:sp>
        <p:nvSpPr>
          <p:cNvPr id="225285" name="Content Placeholder 2">
            <a:extLst>
              <a:ext uri="{FF2B5EF4-FFF2-40B4-BE49-F238E27FC236}">
                <a16:creationId xmlns:a16="http://schemas.microsoft.com/office/drawing/2014/main" id="{9B2B23EE-4F59-2598-1455-FECB183595C4}"/>
              </a:ext>
            </a:extLst>
          </p:cNvPr>
          <p:cNvSpPr>
            <a:spLocks/>
          </p:cNvSpPr>
          <p:nvPr/>
        </p:nvSpPr>
        <p:spPr bwMode="auto">
          <a:xfrm>
            <a:off x="762000" y="4648200"/>
            <a:ext cx="8077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20000"/>
              </a:spcBef>
              <a:buFont typeface="Calibri" panose="020F0502020204030204" pitchFamily="34" charset="0"/>
              <a:buNone/>
            </a:pPr>
            <a:endParaRPr lang="en-US" altLang="en-US" sz="3200" b="1"/>
          </a:p>
        </p:txBody>
      </p:sp>
      <p:sp>
        <p:nvSpPr>
          <p:cNvPr id="149510" name="Text Box 6">
            <a:extLst>
              <a:ext uri="{FF2B5EF4-FFF2-40B4-BE49-F238E27FC236}">
                <a16:creationId xmlns:a16="http://schemas.microsoft.com/office/drawing/2014/main" id="{0AF00A84-8447-30C3-EAD5-04731A0B186D}"/>
              </a:ext>
            </a:extLst>
          </p:cNvPr>
          <p:cNvSpPr txBox="1">
            <a:spLocks noChangeArrowheads="1"/>
          </p:cNvSpPr>
          <p:nvPr/>
        </p:nvSpPr>
        <p:spPr bwMode="auto">
          <a:xfrm>
            <a:off x="762000" y="4800600"/>
            <a:ext cx="80010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3200"/>
              <a:t>But the Report’s problems are far from unique.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9510"/>
                                        </p:tgtEl>
                                        <p:attrNameLst>
                                          <p:attrName>style.visibility</p:attrName>
                                        </p:attrNameLst>
                                      </p:cBhvr>
                                      <p:to>
                                        <p:strVal val="visible"/>
                                      </p:to>
                                    </p:set>
                                    <p:anim calcmode="lin" valueType="num">
                                      <p:cBhvr additive="base">
                                        <p:cTn id="7" dur="500" fill="hold"/>
                                        <p:tgtEl>
                                          <p:spTgt spid="149510"/>
                                        </p:tgtEl>
                                        <p:attrNameLst>
                                          <p:attrName>ppt_x</p:attrName>
                                        </p:attrNameLst>
                                      </p:cBhvr>
                                      <p:tavLst>
                                        <p:tav tm="0">
                                          <p:val>
                                            <p:strVal val="#ppt_x"/>
                                          </p:val>
                                        </p:tav>
                                        <p:tav tm="100000">
                                          <p:val>
                                            <p:strVal val="#ppt_x"/>
                                          </p:val>
                                        </p:tav>
                                      </p:tavLst>
                                    </p:anim>
                                    <p:anim calcmode="lin" valueType="num">
                                      <p:cBhvr additive="base">
                                        <p:cTn id="8" dur="500" fill="hold"/>
                                        <p:tgtEl>
                                          <p:spTgt spid="1495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a:extLst>
              <a:ext uri="{FF2B5EF4-FFF2-40B4-BE49-F238E27FC236}">
                <a16:creationId xmlns:a16="http://schemas.microsoft.com/office/drawing/2014/main" id="{720843E7-4744-7365-FF44-F81749F00BB4}"/>
              </a:ext>
            </a:extLst>
          </p:cNvPr>
          <p:cNvSpPr>
            <a:spLocks noGrp="1"/>
          </p:cNvSpPr>
          <p:nvPr>
            <p:ph type="title" idx="4294967295"/>
          </p:nvPr>
        </p:nvSpPr>
        <p:spPr/>
        <p:txBody>
          <a:bodyPr/>
          <a:lstStyle/>
          <a:p>
            <a:r>
              <a:rPr lang="en-US" altLang="en-US" sz="3200"/>
              <a:t>Climate misinformation is rampant</a:t>
            </a:r>
          </a:p>
        </p:txBody>
      </p:sp>
      <p:sp>
        <p:nvSpPr>
          <p:cNvPr id="227331" name="Rectangle 3">
            <a:extLst>
              <a:ext uri="{FF2B5EF4-FFF2-40B4-BE49-F238E27FC236}">
                <a16:creationId xmlns:a16="http://schemas.microsoft.com/office/drawing/2014/main" id="{3A524A84-BD3E-468E-373F-FF6D3EECB68C}"/>
              </a:ext>
            </a:extLst>
          </p:cNvPr>
          <p:cNvSpPr>
            <a:spLocks noGrp="1"/>
          </p:cNvSpPr>
          <p:nvPr>
            <p:ph type="body" idx="4294967295"/>
          </p:nvPr>
        </p:nvSpPr>
        <p:spPr>
          <a:xfrm>
            <a:off x="457200" y="1371600"/>
            <a:ext cx="8229600" cy="457200"/>
          </a:xfrm>
        </p:spPr>
        <p:txBody>
          <a:bodyPr/>
          <a:lstStyle/>
          <a:p>
            <a:pPr>
              <a:buFont typeface="Calibri" panose="020F0502020204030204" pitchFamily="34" charset="0"/>
              <a:buNone/>
            </a:pPr>
            <a:r>
              <a:rPr lang="en-US" altLang="en-US" sz="2200">
                <a:hlinkClick r:id="rId3"/>
              </a:rPr>
              <a:t>http://www.</a:t>
            </a:r>
            <a:r>
              <a:rPr lang="en-US" altLang="en-US" sz="2200" b="1">
                <a:hlinkClick r:id="rId3"/>
              </a:rPr>
              <a:t>nsf.gov</a:t>
            </a:r>
            <a:r>
              <a:rPr lang="en-US" altLang="en-US" sz="2200">
                <a:hlinkClick r:id="rId3"/>
              </a:rPr>
              <a:t>/about/history/nsf0050/arctic/seaice.htm</a:t>
            </a:r>
            <a:r>
              <a:rPr lang="en-US" altLang="en-US" sz="2200"/>
              <a:t> </a:t>
            </a:r>
          </a:p>
        </p:txBody>
      </p:sp>
      <p:sp>
        <p:nvSpPr>
          <p:cNvPr id="227332" name="Text Box 5">
            <a:extLst>
              <a:ext uri="{FF2B5EF4-FFF2-40B4-BE49-F238E27FC236}">
                <a16:creationId xmlns:a16="http://schemas.microsoft.com/office/drawing/2014/main" id="{5D517488-98F0-D846-8AF9-7F73B8B5B3DD}"/>
              </a:ext>
            </a:extLst>
          </p:cNvPr>
          <p:cNvSpPr txBox="1">
            <a:spLocks noChangeArrowheads="1"/>
          </p:cNvSpPr>
          <p:nvPr/>
        </p:nvSpPr>
        <p:spPr bwMode="auto">
          <a:xfrm>
            <a:off x="762000" y="5486400"/>
            <a:ext cx="7543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endParaRPr lang="en-US" altLang="en-US" sz="1800" i="0"/>
          </a:p>
        </p:txBody>
      </p:sp>
      <p:sp>
        <p:nvSpPr>
          <p:cNvPr id="227333" name="Text Box 6">
            <a:extLst>
              <a:ext uri="{FF2B5EF4-FFF2-40B4-BE49-F238E27FC236}">
                <a16:creationId xmlns:a16="http://schemas.microsoft.com/office/drawing/2014/main" id="{BE9066AD-4F43-C992-8610-A85676AC2AB6}"/>
              </a:ext>
            </a:extLst>
          </p:cNvPr>
          <p:cNvSpPr txBox="1">
            <a:spLocks noChangeArrowheads="1"/>
          </p:cNvSpPr>
          <p:nvPr/>
        </p:nvSpPr>
        <p:spPr bwMode="auto">
          <a:xfrm>
            <a:off x="914400" y="5334000"/>
            <a:ext cx="7467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1800" i="0"/>
              <a:t>On the </a:t>
            </a:r>
            <a:r>
              <a:rPr lang="en-US" altLang="en-US" sz="1800" b="1" i="0"/>
              <a:t>National Science Foundation</a:t>
            </a:r>
            <a:r>
              <a:rPr lang="en-US" altLang="en-US" sz="1800" i="0"/>
              <a:t> web site…</a:t>
            </a:r>
          </a:p>
        </p:txBody>
      </p:sp>
      <p:pic>
        <p:nvPicPr>
          <p:cNvPr id="227334" name="Picture 7" descr="NSF_goof_pt1">
            <a:extLst>
              <a:ext uri="{FF2B5EF4-FFF2-40B4-BE49-F238E27FC236}">
                <a16:creationId xmlns:a16="http://schemas.microsoft.com/office/drawing/2014/main" id="{61DA5C3F-7327-D5E0-3415-AE3FA5199B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905000"/>
            <a:ext cx="8153400" cy="262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7335" name="Text Box 8">
            <a:extLst>
              <a:ext uri="{FF2B5EF4-FFF2-40B4-BE49-F238E27FC236}">
                <a16:creationId xmlns:a16="http://schemas.microsoft.com/office/drawing/2014/main" id="{BA530CAC-AC3F-9BFF-8FB3-81FD04EEC8EC}"/>
              </a:ext>
            </a:extLst>
          </p:cNvPr>
          <p:cNvSpPr txBox="1">
            <a:spLocks noChangeArrowheads="1"/>
          </p:cNvSpPr>
          <p:nvPr/>
        </p:nvSpPr>
        <p:spPr bwMode="auto">
          <a:xfrm>
            <a:off x="457200" y="1066800"/>
            <a:ext cx="457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1800" i="0"/>
              <a:t>For example…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a:extLst>
              <a:ext uri="{FF2B5EF4-FFF2-40B4-BE49-F238E27FC236}">
                <a16:creationId xmlns:a16="http://schemas.microsoft.com/office/drawing/2014/main" id="{2A33813A-B6F7-56C6-86A4-26BC5D5EFC49}"/>
              </a:ext>
            </a:extLst>
          </p:cNvPr>
          <p:cNvSpPr>
            <a:spLocks noGrp="1"/>
          </p:cNvSpPr>
          <p:nvPr>
            <p:ph type="title" idx="4294967295"/>
          </p:nvPr>
        </p:nvSpPr>
        <p:spPr/>
        <p:txBody>
          <a:bodyPr/>
          <a:lstStyle/>
          <a:p>
            <a:r>
              <a:rPr lang="en-US" altLang="en-US" sz="3200"/>
              <a:t>Climate misinformation is rampant</a:t>
            </a:r>
          </a:p>
        </p:txBody>
      </p:sp>
      <p:sp>
        <p:nvSpPr>
          <p:cNvPr id="229379" name="Rectangle 3">
            <a:extLst>
              <a:ext uri="{FF2B5EF4-FFF2-40B4-BE49-F238E27FC236}">
                <a16:creationId xmlns:a16="http://schemas.microsoft.com/office/drawing/2014/main" id="{FD15680C-4229-E67C-DE40-EE609BED3B33}"/>
              </a:ext>
            </a:extLst>
          </p:cNvPr>
          <p:cNvSpPr>
            <a:spLocks noGrp="1"/>
          </p:cNvSpPr>
          <p:nvPr>
            <p:ph type="body" idx="4294967295"/>
          </p:nvPr>
        </p:nvSpPr>
        <p:spPr>
          <a:xfrm>
            <a:off x="457200" y="1295400"/>
            <a:ext cx="8229600" cy="609600"/>
          </a:xfrm>
        </p:spPr>
        <p:txBody>
          <a:bodyPr/>
          <a:lstStyle/>
          <a:p>
            <a:pPr>
              <a:lnSpc>
                <a:spcPct val="90000"/>
              </a:lnSpc>
              <a:buFont typeface="Calibri" panose="020F0502020204030204" pitchFamily="34" charset="0"/>
              <a:buNone/>
            </a:pPr>
            <a:r>
              <a:rPr lang="en-US" altLang="en-US" sz="2200">
                <a:hlinkClick r:id="rId3"/>
              </a:rPr>
              <a:t>http://www.</a:t>
            </a:r>
            <a:r>
              <a:rPr lang="en-US" altLang="en-US" sz="2200" b="1">
                <a:hlinkClick r:id="rId3"/>
              </a:rPr>
              <a:t>nsf.gov</a:t>
            </a:r>
            <a:r>
              <a:rPr lang="en-US" altLang="en-US" sz="2200">
                <a:hlinkClick r:id="rId3"/>
              </a:rPr>
              <a:t>/about/history/nsf0050/arctic/seaice.htm</a:t>
            </a:r>
            <a:r>
              <a:rPr lang="en-US" altLang="en-US"/>
              <a:t> </a:t>
            </a:r>
          </a:p>
        </p:txBody>
      </p:sp>
      <p:pic>
        <p:nvPicPr>
          <p:cNvPr id="229380" name="Picture 4" descr="NSF_goof_highlighted">
            <a:extLst>
              <a:ext uri="{FF2B5EF4-FFF2-40B4-BE49-F238E27FC236}">
                <a16:creationId xmlns:a16="http://schemas.microsoft.com/office/drawing/2014/main" id="{9BA5D1AD-E34F-7BD5-438B-E08132001F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905000"/>
            <a:ext cx="8153400" cy="318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9381" name="Text Box 5">
            <a:extLst>
              <a:ext uri="{FF2B5EF4-FFF2-40B4-BE49-F238E27FC236}">
                <a16:creationId xmlns:a16="http://schemas.microsoft.com/office/drawing/2014/main" id="{496F9B4A-12FF-53AB-99A3-7E4AD46D0115}"/>
              </a:ext>
            </a:extLst>
          </p:cNvPr>
          <p:cNvSpPr txBox="1">
            <a:spLocks noChangeArrowheads="1"/>
          </p:cNvSpPr>
          <p:nvPr/>
        </p:nvSpPr>
        <p:spPr bwMode="auto">
          <a:xfrm>
            <a:off x="762000" y="5486400"/>
            <a:ext cx="7543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endParaRPr lang="en-US" altLang="en-US" sz="1800" i="0"/>
          </a:p>
        </p:txBody>
      </p:sp>
      <p:sp>
        <p:nvSpPr>
          <p:cNvPr id="119814" name="Text Box 6">
            <a:extLst>
              <a:ext uri="{FF2B5EF4-FFF2-40B4-BE49-F238E27FC236}">
                <a16:creationId xmlns:a16="http://schemas.microsoft.com/office/drawing/2014/main" id="{90896BC7-614C-2010-1400-BD5317FAD8F4}"/>
              </a:ext>
            </a:extLst>
          </p:cNvPr>
          <p:cNvSpPr txBox="1">
            <a:spLocks noChangeArrowheads="1"/>
          </p:cNvSpPr>
          <p:nvPr/>
        </p:nvSpPr>
        <p:spPr bwMode="auto">
          <a:xfrm>
            <a:off x="914400" y="5715000"/>
            <a:ext cx="7467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000" i="0"/>
              <a:t>…and any competent high school science teacher could tell you that it is nonsense.   (Archimedes!)  </a:t>
            </a:r>
          </a:p>
        </p:txBody>
      </p:sp>
      <p:sp>
        <p:nvSpPr>
          <p:cNvPr id="229383" name="Oval 7">
            <a:extLst>
              <a:ext uri="{FF2B5EF4-FFF2-40B4-BE49-F238E27FC236}">
                <a16:creationId xmlns:a16="http://schemas.microsoft.com/office/drawing/2014/main" id="{8F6DE57F-AE86-A1DA-95AE-00CEB65FD754}"/>
              </a:ext>
            </a:extLst>
          </p:cNvPr>
          <p:cNvSpPr>
            <a:spLocks noChangeArrowheads="1"/>
          </p:cNvSpPr>
          <p:nvPr/>
        </p:nvSpPr>
        <p:spPr bwMode="auto">
          <a:xfrm>
            <a:off x="1447800" y="2667000"/>
            <a:ext cx="6019800" cy="1447800"/>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sz="1800" i="0"/>
          </a:p>
        </p:txBody>
      </p:sp>
      <p:sp>
        <p:nvSpPr>
          <p:cNvPr id="229384" name="Text Box 8">
            <a:extLst>
              <a:ext uri="{FF2B5EF4-FFF2-40B4-BE49-F238E27FC236}">
                <a16:creationId xmlns:a16="http://schemas.microsoft.com/office/drawing/2014/main" id="{C726B8CB-B40D-A472-5418-33530187B530}"/>
              </a:ext>
            </a:extLst>
          </p:cNvPr>
          <p:cNvSpPr txBox="1">
            <a:spLocks noChangeArrowheads="1"/>
          </p:cNvSpPr>
          <p:nvPr/>
        </p:nvSpPr>
        <p:spPr bwMode="auto">
          <a:xfrm>
            <a:off x="914400" y="5254625"/>
            <a:ext cx="5791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000" i="0"/>
              <a:t>On the </a:t>
            </a:r>
            <a:r>
              <a:rPr lang="en-US" altLang="en-US" sz="2000" b="1" i="0"/>
              <a:t>National Science Foundation</a:t>
            </a:r>
            <a:r>
              <a:rPr lang="en-US" altLang="en-US" sz="2000" i="0"/>
              <a:t> web site…</a:t>
            </a:r>
          </a:p>
        </p:txBody>
      </p:sp>
      <p:sp>
        <p:nvSpPr>
          <p:cNvPr id="119817" name="Text Box 9">
            <a:extLst>
              <a:ext uri="{FF2B5EF4-FFF2-40B4-BE49-F238E27FC236}">
                <a16:creationId xmlns:a16="http://schemas.microsoft.com/office/drawing/2014/main" id="{D33BE273-4A13-5FA3-6AF7-F6A9953262DD}"/>
              </a:ext>
            </a:extLst>
          </p:cNvPr>
          <p:cNvSpPr txBox="1">
            <a:spLocks noChangeArrowheads="1"/>
          </p:cNvSpPr>
          <p:nvPr/>
        </p:nvSpPr>
        <p:spPr bwMode="auto">
          <a:xfrm>
            <a:off x="6019800" y="5257800"/>
            <a:ext cx="2209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000" i="0" u="sng"/>
              <a:t>for </a:t>
            </a:r>
            <a:r>
              <a:rPr lang="en-US" altLang="en-US" sz="2000" b="1" i="0" u="sng"/>
              <a:t>6.5 years</a:t>
            </a:r>
            <a:r>
              <a:rPr lang="en-US" altLang="en-US" sz="2000" b="1" i="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19814">
                                            <p:txEl>
                                              <p:pRg st="0" end="0"/>
                                            </p:txEl>
                                          </p:spTgt>
                                        </p:tgtEl>
                                        <p:attrNameLst>
                                          <p:attrName>style.visibility</p:attrName>
                                        </p:attrNameLst>
                                      </p:cBhvr>
                                      <p:to>
                                        <p:strVal val="visible"/>
                                      </p:to>
                                    </p:set>
                                    <p:anim calcmode="lin" valueType="num">
                                      <p:cBhvr additive="base">
                                        <p:cTn id="7" dur="500" fill="hold"/>
                                        <p:tgtEl>
                                          <p:spTgt spid="1198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98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119817"/>
                                        </p:tgtEl>
                                        <p:attrNameLst>
                                          <p:attrName>style.visibility</p:attrName>
                                        </p:attrNameLst>
                                      </p:cBhvr>
                                      <p:to>
                                        <p:strVal val="visible"/>
                                      </p:to>
                                    </p:set>
                                    <p:animEffect transition="in" filter="dissolve">
                                      <p:cBhvr>
                                        <p:cTn id="13" dur="500"/>
                                        <p:tgtEl>
                                          <p:spTgt spid="1198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a:extLst>
              <a:ext uri="{FF2B5EF4-FFF2-40B4-BE49-F238E27FC236}">
                <a16:creationId xmlns:a16="http://schemas.microsoft.com/office/drawing/2014/main" id="{F1B4F817-00EE-4AA9-D73D-4631E5677C7C}"/>
              </a:ext>
            </a:extLst>
          </p:cNvPr>
          <p:cNvSpPr>
            <a:spLocks noGrp="1"/>
          </p:cNvSpPr>
          <p:nvPr>
            <p:ph type="title" idx="4294967295"/>
          </p:nvPr>
        </p:nvSpPr>
        <p:spPr/>
        <p:txBody>
          <a:bodyPr/>
          <a:lstStyle/>
          <a:p>
            <a:r>
              <a:rPr lang="en-US" altLang="en-US" sz="3200"/>
              <a:t>Climate misinformation is rampant</a:t>
            </a:r>
          </a:p>
        </p:txBody>
      </p:sp>
      <p:sp>
        <p:nvSpPr>
          <p:cNvPr id="231427" name="Rectangle 3">
            <a:extLst>
              <a:ext uri="{FF2B5EF4-FFF2-40B4-BE49-F238E27FC236}">
                <a16:creationId xmlns:a16="http://schemas.microsoft.com/office/drawing/2014/main" id="{327F08C1-1C05-F7B9-98D9-BE0AB037C536}"/>
              </a:ext>
            </a:extLst>
          </p:cNvPr>
          <p:cNvSpPr>
            <a:spLocks noGrp="1"/>
          </p:cNvSpPr>
          <p:nvPr>
            <p:ph type="body" idx="4294967295"/>
          </p:nvPr>
        </p:nvSpPr>
        <p:spPr>
          <a:xfrm>
            <a:off x="457200" y="1295400"/>
            <a:ext cx="8229600" cy="609600"/>
          </a:xfrm>
        </p:spPr>
        <p:txBody>
          <a:bodyPr/>
          <a:lstStyle/>
          <a:p>
            <a:pPr>
              <a:lnSpc>
                <a:spcPct val="90000"/>
              </a:lnSpc>
              <a:buFont typeface="Calibri" panose="020F0502020204030204" pitchFamily="34" charset="0"/>
              <a:buNone/>
            </a:pPr>
            <a:r>
              <a:rPr lang="en-US" altLang="en-US" sz="2200">
                <a:hlinkClick r:id="rId3"/>
              </a:rPr>
              <a:t>http://www.</a:t>
            </a:r>
            <a:r>
              <a:rPr lang="en-US" altLang="en-US" sz="2200" b="1">
                <a:hlinkClick r:id="rId3"/>
              </a:rPr>
              <a:t>nsf.gov</a:t>
            </a:r>
            <a:r>
              <a:rPr lang="en-US" altLang="en-US" sz="2200">
                <a:hlinkClick r:id="rId3"/>
              </a:rPr>
              <a:t>/about/history/nsf0050/arctic/seaice.htm</a:t>
            </a:r>
            <a:r>
              <a:rPr lang="en-US" altLang="en-US"/>
              <a:t> </a:t>
            </a:r>
          </a:p>
        </p:txBody>
      </p:sp>
      <p:sp>
        <p:nvSpPr>
          <p:cNvPr id="231428" name="Oval 7">
            <a:extLst>
              <a:ext uri="{FF2B5EF4-FFF2-40B4-BE49-F238E27FC236}">
                <a16:creationId xmlns:a16="http://schemas.microsoft.com/office/drawing/2014/main" id="{9B2C5197-8005-FE83-2AE7-04F0408D002E}"/>
              </a:ext>
            </a:extLst>
          </p:cNvPr>
          <p:cNvSpPr>
            <a:spLocks noChangeArrowheads="1"/>
          </p:cNvSpPr>
          <p:nvPr/>
        </p:nvSpPr>
        <p:spPr bwMode="auto">
          <a:xfrm>
            <a:off x="1447800" y="2667000"/>
            <a:ext cx="6019800" cy="1447800"/>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sz="1800" i="0"/>
          </a:p>
        </p:txBody>
      </p:sp>
      <p:sp>
        <p:nvSpPr>
          <p:cNvPr id="231429" name="Text Box 8">
            <a:extLst>
              <a:ext uri="{FF2B5EF4-FFF2-40B4-BE49-F238E27FC236}">
                <a16:creationId xmlns:a16="http://schemas.microsoft.com/office/drawing/2014/main" id="{FE1F68B1-D7AB-9C4F-A874-57712A56AA25}"/>
              </a:ext>
            </a:extLst>
          </p:cNvPr>
          <p:cNvSpPr txBox="1">
            <a:spLocks noChangeArrowheads="1"/>
          </p:cNvSpPr>
          <p:nvPr/>
        </p:nvSpPr>
        <p:spPr bwMode="auto">
          <a:xfrm>
            <a:off x="3581400" y="5257800"/>
            <a:ext cx="2209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000" i="0"/>
              <a:t>Finally fixed …</a:t>
            </a:r>
          </a:p>
        </p:txBody>
      </p:sp>
      <p:sp>
        <p:nvSpPr>
          <p:cNvPr id="119817" name="Text Box 9">
            <a:extLst>
              <a:ext uri="{FF2B5EF4-FFF2-40B4-BE49-F238E27FC236}">
                <a16:creationId xmlns:a16="http://schemas.microsoft.com/office/drawing/2014/main" id="{B46CFE0A-0003-456D-2054-CD705B97E485}"/>
              </a:ext>
            </a:extLst>
          </p:cNvPr>
          <p:cNvSpPr txBox="1">
            <a:spLocks noChangeArrowheads="1"/>
          </p:cNvSpPr>
          <p:nvPr/>
        </p:nvSpPr>
        <p:spPr bwMode="auto">
          <a:xfrm>
            <a:off x="5867400" y="5257800"/>
            <a:ext cx="2362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000" i="0" u="sng"/>
              <a:t>after </a:t>
            </a:r>
            <a:r>
              <a:rPr lang="en-US" altLang="en-US" sz="2000" b="1" i="0" u="sng"/>
              <a:t>6.5 years</a:t>
            </a:r>
            <a:r>
              <a:rPr lang="en-US" altLang="en-US" sz="2000" b="1" i="0"/>
              <a:t>!</a:t>
            </a:r>
          </a:p>
        </p:txBody>
      </p:sp>
      <p:pic>
        <p:nvPicPr>
          <p:cNvPr id="231431" name="Picture 7">
            <a:extLst>
              <a:ext uri="{FF2B5EF4-FFF2-40B4-BE49-F238E27FC236}">
                <a16:creationId xmlns:a16="http://schemas.microsoft.com/office/drawing/2014/main" id="{BC90EC4F-DCFC-1C15-BF3C-774F678F03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905000"/>
            <a:ext cx="7693025" cy="30337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a:extLst>
              <a:ext uri="{FF2B5EF4-FFF2-40B4-BE49-F238E27FC236}">
                <a16:creationId xmlns:a16="http://schemas.microsoft.com/office/drawing/2014/main" id="{B29ADFB6-FAC2-4809-CC1B-336B6A3A2003}"/>
              </a:ext>
            </a:extLst>
          </p:cNvPr>
          <p:cNvSpPr>
            <a:spLocks noGrp="1"/>
          </p:cNvSpPr>
          <p:nvPr>
            <p:ph type="title"/>
          </p:nvPr>
        </p:nvSpPr>
        <p:spPr/>
        <p:txBody>
          <a:bodyPr/>
          <a:lstStyle/>
          <a:p>
            <a:r>
              <a:rPr lang="en-US" altLang="en-US" sz="2800"/>
              <a:t>http://www.aip.org/history/climate/othergas.htm</a:t>
            </a:r>
          </a:p>
        </p:txBody>
      </p:sp>
      <p:sp>
        <p:nvSpPr>
          <p:cNvPr id="253955" name="Rectangle 3">
            <a:extLst>
              <a:ext uri="{FF2B5EF4-FFF2-40B4-BE49-F238E27FC236}">
                <a16:creationId xmlns:a16="http://schemas.microsoft.com/office/drawing/2014/main" id="{BD9F193B-4788-8ED5-A24E-0D1D8FEACC95}"/>
              </a:ext>
            </a:extLst>
          </p:cNvPr>
          <p:cNvSpPr>
            <a:spLocks noGrp="1"/>
          </p:cNvSpPr>
          <p:nvPr>
            <p:ph type="body" idx="1"/>
          </p:nvPr>
        </p:nvSpPr>
        <p:spPr>
          <a:xfrm>
            <a:off x="457200" y="990600"/>
            <a:ext cx="8229600" cy="685800"/>
          </a:xfrm>
        </p:spPr>
        <p:txBody>
          <a:bodyPr/>
          <a:lstStyle/>
          <a:p>
            <a:pPr algn="ctr">
              <a:buFont typeface="Calibri" panose="020F0502020204030204" pitchFamily="34" charset="0"/>
              <a:buNone/>
            </a:pPr>
            <a:r>
              <a:rPr lang="en-US" altLang="en-US"/>
              <a:t>American Institute of Physics </a:t>
            </a:r>
          </a:p>
        </p:txBody>
      </p:sp>
      <p:sp>
        <p:nvSpPr>
          <p:cNvPr id="253956" name="Text Box 4">
            <a:extLst>
              <a:ext uri="{FF2B5EF4-FFF2-40B4-BE49-F238E27FC236}">
                <a16:creationId xmlns:a16="http://schemas.microsoft.com/office/drawing/2014/main" id="{04011EC7-1ADE-2F8E-FFD4-6E4CA50B05B1}"/>
              </a:ext>
            </a:extLst>
          </p:cNvPr>
          <p:cNvSpPr txBox="1">
            <a:spLocks noChangeArrowheads="1"/>
          </p:cNvSpPr>
          <p:nvPr/>
        </p:nvSpPr>
        <p:spPr bwMode="auto">
          <a:xfrm>
            <a:off x="609600" y="1752600"/>
            <a:ext cx="7924800" cy="1187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lang="en-US" altLang="en-US" sz="2400"/>
              <a:t>“…some of the </a:t>
            </a:r>
            <a:r>
              <a:rPr lang="en-US" altLang="en-US" sz="2400" b="1"/>
              <a:t>methane</a:t>
            </a:r>
            <a:r>
              <a:rPr lang="en-US" altLang="en-US" sz="2400"/>
              <a:t> was converted into </a:t>
            </a:r>
            <a:r>
              <a:rPr lang="en-US" altLang="en-US" sz="2400" b="1"/>
              <a:t>ozone</a:t>
            </a:r>
            <a:r>
              <a:rPr lang="en-US" altLang="en-US" sz="2400"/>
              <a:t> and water vapor in the stratosphere, where they would exert their own greenhouse effects."</a:t>
            </a:r>
          </a:p>
        </p:txBody>
      </p:sp>
      <p:sp>
        <p:nvSpPr>
          <p:cNvPr id="253957" name="Text Box 5">
            <a:extLst>
              <a:ext uri="{FF2B5EF4-FFF2-40B4-BE49-F238E27FC236}">
                <a16:creationId xmlns:a16="http://schemas.microsoft.com/office/drawing/2014/main" id="{00FB1D07-1E5C-DA12-9F04-AFB3BCC593A2}"/>
              </a:ext>
            </a:extLst>
          </p:cNvPr>
          <p:cNvSpPr txBox="1">
            <a:spLocks noChangeArrowheads="1"/>
          </p:cNvSpPr>
          <p:nvPr/>
        </p:nvSpPr>
        <p:spPr bwMode="auto">
          <a:xfrm>
            <a:off x="685800" y="3200400"/>
            <a:ext cx="7848600"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en-US" altLang="en-US" sz="2000"/>
              <a:t>From January, 2003 until September, 2014 (when I got them to fix it)</a:t>
            </a:r>
          </a:p>
        </p:txBody>
      </p:sp>
      <p:sp>
        <p:nvSpPr>
          <p:cNvPr id="253958" name="Text Box 6">
            <a:extLst>
              <a:ext uri="{FF2B5EF4-FFF2-40B4-BE49-F238E27FC236}">
                <a16:creationId xmlns:a16="http://schemas.microsoft.com/office/drawing/2014/main" id="{E440E228-499C-8FA7-16A4-48AFE3D7ECDF}"/>
              </a:ext>
            </a:extLst>
          </p:cNvPr>
          <p:cNvSpPr txBox="1">
            <a:spLocks noChangeArrowheads="1"/>
          </p:cNvSpPr>
          <p:nvPr/>
        </p:nvSpPr>
        <p:spPr bwMode="auto">
          <a:xfrm>
            <a:off x="609600" y="3886200"/>
            <a:ext cx="7772400" cy="2292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lang="en-US" altLang="en-US" i="0"/>
              <a:t>On Sun, Sep 7, 2014 at 8:04 AM, Spencer Weart &lt;sweart@aip.org&gt; wrote:</a:t>
            </a:r>
            <a:r>
              <a:rPr lang="en-US" altLang="en-US"/>
              <a:t> </a:t>
            </a:r>
          </a:p>
          <a:p>
            <a:pPr>
              <a:spcBef>
                <a:spcPct val="50000"/>
              </a:spcBef>
              <a:buFont typeface="Wingdings" panose="05000000000000000000" pitchFamily="2" charset="2"/>
              <a:buChar char="Ø"/>
            </a:pPr>
            <a:r>
              <a:rPr lang="en-US" altLang="en-US" i="0"/>
              <a:t> Right, it's CO2, not ozone, don't know how that crept in. I've made the correction on</a:t>
            </a:r>
            <a:br>
              <a:rPr lang="en-US" altLang="en-US" i="0"/>
            </a:br>
            <a:r>
              <a:rPr lang="en-US" altLang="en-US" i="0"/>
              <a:t>&gt;  the website. Thanks</a:t>
            </a:r>
            <a:r>
              <a:rPr lang="en-US" altLang="en-US"/>
              <a:t> </a:t>
            </a:r>
          </a:p>
          <a:p>
            <a:pPr>
              <a:spcBef>
                <a:spcPct val="50000"/>
              </a:spcBef>
            </a:pPr>
            <a:r>
              <a:rPr lang="en-US" altLang="en-US"/>
              <a:t>&gt; </a:t>
            </a:r>
            <a:r>
              <a:rPr lang="en-US" altLang="en-US" i="0"/>
              <a:t>On Tue, Aug 19, 2014 at 1:47 AM, David Burton wrote:</a:t>
            </a:r>
            <a:r>
              <a:rPr lang="en-US" altLang="en-US"/>
              <a:t> </a:t>
            </a:r>
          </a:p>
          <a:p>
            <a:r>
              <a:rPr lang="en-US" altLang="en-US"/>
              <a:t>&gt; &gt; </a:t>
            </a:r>
            <a:r>
              <a:rPr lang="en-US" altLang="en-US" i="0"/>
              <a:t>Did you mean to say carbon dioxide, rather than ozone?</a:t>
            </a:r>
          </a:p>
          <a:p>
            <a:r>
              <a:rPr lang="en-US" altLang="en-US" i="0"/>
              <a:t>&gt; &gt; Warmest regards,</a:t>
            </a:r>
          </a:p>
          <a:p>
            <a:r>
              <a:rPr lang="en-US" altLang="en-US" i="0"/>
              <a:t>&gt; &gt; Dave</a:t>
            </a:r>
            <a:endParaRPr lang="en-US" altLang="en-US" i="0">
              <a:hlinkClick r:id="rId2"/>
            </a:endParaRPr>
          </a:p>
          <a:p>
            <a:r>
              <a:rPr lang="en-US" altLang="en-US" i="0">
                <a:hlinkClick r:id="rId2"/>
              </a:rPr>
              <a:t>&gt; &gt; www.sealevel.info</a:t>
            </a:r>
            <a:endParaRPr lang="en-US" altLang="en-US" i="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3957"/>
                                        </p:tgtEl>
                                        <p:attrNameLst>
                                          <p:attrName>style.visibility</p:attrName>
                                        </p:attrNameLst>
                                      </p:cBhvr>
                                      <p:to>
                                        <p:strVal val="visible"/>
                                      </p:to>
                                    </p:set>
                                    <p:animEffect transition="in" filter="fade">
                                      <p:cBhvr>
                                        <p:cTn id="7" dur="1000"/>
                                        <p:tgtEl>
                                          <p:spTgt spid="25395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3958"/>
                                        </p:tgtEl>
                                        <p:attrNameLst>
                                          <p:attrName>style.visibility</p:attrName>
                                        </p:attrNameLst>
                                      </p:cBhvr>
                                      <p:to>
                                        <p:strVal val="visible"/>
                                      </p:to>
                                    </p:set>
                                    <p:animEffect transition="in" filter="fade">
                                      <p:cBhvr>
                                        <p:cTn id="10" dur="1000"/>
                                        <p:tgtEl>
                                          <p:spTgt spid="2539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957" grpId="0"/>
      <p:bldP spid="25395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Fu_Oct24_09_graphing_fraud">
            <a:extLst>
              <a:ext uri="{FF2B5EF4-FFF2-40B4-BE49-F238E27FC236}">
                <a16:creationId xmlns:a16="http://schemas.microsoft.com/office/drawing/2014/main" id="{BB81724C-7B42-0C40-7632-6D2C017895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295400"/>
            <a:ext cx="6726238" cy="505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4979" name="Rectangle 3">
            <a:extLst>
              <a:ext uri="{FF2B5EF4-FFF2-40B4-BE49-F238E27FC236}">
                <a16:creationId xmlns:a16="http://schemas.microsoft.com/office/drawing/2014/main" id="{B5B389B1-BEC0-99AB-4BE2-3C37D16B979E}"/>
              </a:ext>
            </a:extLst>
          </p:cNvPr>
          <p:cNvSpPr>
            <a:spLocks noGrp="1"/>
          </p:cNvSpPr>
          <p:nvPr>
            <p:ph type="title" idx="4294967295"/>
          </p:nvPr>
        </p:nvSpPr>
        <p:spPr/>
        <p:txBody>
          <a:bodyPr/>
          <a:lstStyle/>
          <a:p>
            <a:r>
              <a:rPr lang="en-US" altLang="en-US"/>
              <a:t>Confirmation Bias</a:t>
            </a:r>
          </a:p>
        </p:txBody>
      </p:sp>
      <p:sp>
        <p:nvSpPr>
          <p:cNvPr id="140292" name="Oval 4">
            <a:extLst>
              <a:ext uri="{FF2B5EF4-FFF2-40B4-BE49-F238E27FC236}">
                <a16:creationId xmlns:a16="http://schemas.microsoft.com/office/drawing/2014/main" id="{9646C8FA-0FD7-25BA-F052-0C504537242C}"/>
              </a:ext>
            </a:extLst>
          </p:cNvPr>
          <p:cNvSpPr>
            <a:spLocks noChangeArrowheads="1"/>
          </p:cNvSpPr>
          <p:nvPr/>
        </p:nvSpPr>
        <p:spPr bwMode="auto">
          <a:xfrm>
            <a:off x="6705600" y="2133600"/>
            <a:ext cx="838200" cy="838200"/>
          </a:xfrm>
          <a:prstGeom prst="ellipse">
            <a:avLst/>
          </a:pr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sz="1800" i="0"/>
          </a:p>
        </p:txBody>
      </p:sp>
      <p:sp>
        <p:nvSpPr>
          <p:cNvPr id="140293" name="Oval 5">
            <a:extLst>
              <a:ext uri="{FF2B5EF4-FFF2-40B4-BE49-F238E27FC236}">
                <a16:creationId xmlns:a16="http://schemas.microsoft.com/office/drawing/2014/main" id="{B54357FA-A2CC-232C-98A1-13AB78D0DF03}"/>
              </a:ext>
            </a:extLst>
          </p:cNvPr>
          <p:cNvSpPr>
            <a:spLocks noChangeArrowheads="1"/>
          </p:cNvSpPr>
          <p:nvPr/>
        </p:nvSpPr>
        <p:spPr bwMode="auto">
          <a:xfrm>
            <a:off x="4191000" y="4724400"/>
            <a:ext cx="381000" cy="381000"/>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sz="1800" i="0"/>
          </a:p>
        </p:txBody>
      </p:sp>
      <p:sp>
        <p:nvSpPr>
          <p:cNvPr id="140294" name="Oval 6">
            <a:extLst>
              <a:ext uri="{FF2B5EF4-FFF2-40B4-BE49-F238E27FC236}">
                <a16:creationId xmlns:a16="http://schemas.microsoft.com/office/drawing/2014/main" id="{22E05830-0D53-5605-AE1D-2A69947E8249}"/>
              </a:ext>
            </a:extLst>
          </p:cNvPr>
          <p:cNvSpPr>
            <a:spLocks noChangeArrowheads="1"/>
          </p:cNvSpPr>
          <p:nvPr/>
        </p:nvSpPr>
        <p:spPr bwMode="auto">
          <a:xfrm>
            <a:off x="6400800" y="3048000"/>
            <a:ext cx="381000" cy="381000"/>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sz="1800" i="0"/>
          </a:p>
        </p:txBody>
      </p:sp>
      <p:sp>
        <p:nvSpPr>
          <p:cNvPr id="254983" name="Text Box 7">
            <a:extLst>
              <a:ext uri="{FF2B5EF4-FFF2-40B4-BE49-F238E27FC236}">
                <a16:creationId xmlns:a16="http://schemas.microsoft.com/office/drawing/2014/main" id="{9AC1F9E9-64B1-169D-030E-D7C0C8D491B5}"/>
              </a:ext>
            </a:extLst>
          </p:cNvPr>
          <p:cNvSpPr txBox="1">
            <a:spLocks noChangeArrowheads="1"/>
          </p:cNvSpPr>
          <p:nvPr/>
        </p:nvSpPr>
        <p:spPr bwMode="auto">
          <a:xfrm>
            <a:off x="1066800" y="6400800"/>
            <a:ext cx="7162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lang="en-US" altLang="en-US" i="0"/>
              <a:t>NASA JPL Climate Symposium, Oct 24, 2009  (Lee=Leung Fu)</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140293"/>
                                        </p:tgtEl>
                                        <p:attrNameLst>
                                          <p:attrName>style.visibility</p:attrName>
                                        </p:attrNameLst>
                                      </p:cBhvr>
                                      <p:to>
                                        <p:strVal val="visible"/>
                                      </p:to>
                                    </p:set>
                                    <p:anim calcmode="lin" valueType="num">
                                      <p:cBhvr additive="base">
                                        <p:cTn id="7" dur="500" fill="hold"/>
                                        <p:tgtEl>
                                          <p:spTgt spid="140293"/>
                                        </p:tgtEl>
                                        <p:attrNameLst>
                                          <p:attrName>ppt_x</p:attrName>
                                        </p:attrNameLst>
                                      </p:cBhvr>
                                      <p:tavLst>
                                        <p:tav tm="0">
                                          <p:val>
                                            <p:strVal val="#ppt_x"/>
                                          </p:val>
                                        </p:tav>
                                        <p:tav tm="100000">
                                          <p:val>
                                            <p:strVal val="#ppt_x"/>
                                          </p:val>
                                        </p:tav>
                                      </p:tavLst>
                                    </p:anim>
                                    <p:anim calcmode="lin" valueType="num">
                                      <p:cBhvr additive="base">
                                        <p:cTn id="8" dur="500" fill="hold"/>
                                        <p:tgtEl>
                                          <p:spTgt spid="14029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0294"/>
                                        </p:tgtEl>
                                        <p:attrNameLst>
                                          <p:attrName>style.visibility</p:attrName>
                                        </p:attrNameLst>
                                      </p:cBhvr>
                                      <p:to>
                                        <p:strVal val="visible"/>
                                      </p:to>
                                    </p:set>
                                    <p:anim calcmode="lin" valueType="num">
                                      <p:cBhvr additive="base">
                                        <p:cTn id="11" dur="500" fill="hold"/>
                                        <p:tgtEl>
                                          <p:spTgt spid="140294"/>
                                        </p:tgtEl>
                                        <p:attrNameLst>
                                          <p:attrName>ppt_x</p:attrName>
                                        </p:attrNameLst>
                                      </p:cBhvr>
                                      <p:tavLst>
                                        <p:tav tm="0">
                                          <p:val>
                                            <p:strVal val="#ppt_x"/>
                                          </p:val>
                                        </p:tav>
                                        <p:tav tm="100000">
                                          <p:val>
                                            <p:strVal val="#ppt_x"/>
                                          </p:val>
                                        </p:tav>
                                      </p:tavLst>
                                    </p:anim>
                                    <p:anim calcmode="lin" valueType="num">
                                      <p:cBhvr additive="base">
                                        <p:cTn id="12" dur="500" fill="hold"/>
                                        <p:tgtEl>
                                          <p:spTgt spid="14029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0292"/>
                                        </p:tgtEl>
                                        <p:attrNameLst>
                                          <p:attrName>style.visibility</p:attrName>
                                        </p:attrNameLst>
                                      </p:cBhvr>
                                      <p:to>
                                        <p:strVal val="visible"/>
                                      </p:to>
                                    </p:set>
                                    <p:anim calcmode="lin" valueType="num">
                                      <p:cBhvr additive="base">
                                        <p:cTn id="15" dur="500" fill="hold"/>
                                        <p:tgtEl>
                                          <p:spTgt spid="140292"/>
                                        </p:tgtEl>
                                        <p:attrNameLst>
                                          <p:attrName>ppt_x</p:attrName>
                                        </p:attrNameLst>
                                      </p:cBhvr>
                                      <p:tavLst>
                                        <p:tav tm="0">
                                          <p:val>
                                            <p:strVal val="#ppt_x"/>
                                          </p:val>
                                        </p:tav>
                                        <p:tav tm="100000">
                                          <p:val>
                                            <p:strVal val="#ppt_x"/>
                                          </p:val>
                                        </p:tav>
                                      </p:tavLst>
                                    </p:anim>
                                    <p:anim calcmode="lin" valueType="num">
                                      <p:cBhvr additive="base">
                                        <p:cTn id="16" dur="500" fill="hold"/>
                                        <p:tgtEl>
                                          <p:spTgt spid="1402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2" grpId="0" animBg="1"/>
      <p:bldP spid="140293" grpId="0" animBg="1"/>
      <p:bldP spid="14029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3">
            <a:extLst>
              <a:ext uri="{FF2B5EF4-FFF2-40B4-BE49-F238E27FC236}">
                <a16:creationId xmlns:a16="http://schemas.microsoft.com/office/drawing/2014/main" id="{9D61258E-9CFB-E634-8AD0-F96B3EABA7C4}"/>
              </a:ext>
            </a:extLst>
          </p:cNvPr>
          <p:cNvSpPr>
            <a:spLocks noGrp="1"/>
          </p:cNvSpPr>
          <p:nvPr>
            <p:ph type="title" idx="4294967295"/>
          </p:nvPr>
        </p:nvSpPr>
        <p:spPr/>
        <p:txBody>
          <a:bodyPr/>
          <a:lstStyle/>
          <a:p>
            <a:r>
              <a:rPr lang="en-US" altLang="en-US"/>
              <a:t>Confirmation Bias</a:t>
            </a:r>
          </a:p>
        </p:txBody>
      </p:sp>
      <p:pic>
        <p:nvPicPr>
          <p:cNvPr id="257027" name="Picture 5" descr="Fu_Oct24_09_graphing_fraud_zoomed">
            <a:extLst>
              <a:ext uri="{FF2B5EF4-FFF2-40B4-BE49-F238E27FC236}">
                <a16:creationId xmlns:a16="http://schemas.microsoft.com/office/drawing/2014/main" id="{B0BE2540-B268-9624-85C4-A23AE2E45F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447800"/>
            <a:ext cx="7231063"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7028" name="Line 7">
            <a:extLst>
              <a:ext uri="{FF2B5EF4-FFF2-40B4-BE49-F238E27FC236}">
                <a16:creationId xmlns:a16="http://schemas.microsoft.com/office/drawing/2014/main" id="{4307C59A-3436-8763-FA16-1B18FDD10139}"/>
              </a:ext>
            </a:extLst>
          </p:cNvPr>
          <p:cNvSpPr>
            <a:spLocks noChangeAspect="1" noChangeShapeType="1"/>
          </p:cNvSpPr>
          <p:nvPr/>
        </p:nvSpPr>
        <p:spPr bwMode="auto">
          <a:xfrm flipH="1">
            <a:off x="6705600" y="2743200"/>
            <a:ext cx="1617663" cy="346075"/>
          </a:xfrm>
          <a:prstGeom prst="line">
            <a:avLst/>
          </a:prstGeom>
          <a:noFill/>
          <a:ln w="38100">
            <a:solidFill>
              <a:srgbClr val="FF0000"/>
            </a:solidFill>
            <a:round/>
            <a:headEnd/>
            <a:tailEnd type="stealth" w="lg" len="lg"/>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Title 1">
            <a:extLst>
              <a:ext uri="{FF2B5EF4-FFF2-40B4-BE49-F238E27FC236}">
                <a16:creationId xmlns:a16="http://schemas.microsoft.com/office/drawing/2014/main" id="{4D411456-EAEE-4B8E-C589-990F26C6D246}"/>
              </a:ext>
            </a:extLst>
          </p:cNvPr>
          <p:cNvSpPr>
            <a:spLocks/>
          </p:cNvSpPr>
          <p:nvPr/>
        </p:nvSpPr>
        <p:spPr bwMode="auto">
          <a:xfrm>
            <a:off x="609600" y="762000"/>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a:defRPr sz="4400">
                <a:solidFill>
                  <a:schemeClr val="tx1"/>
                </a:solidFill>
                <a:latin typeface="Calibri" panose="020F0502020204030204" pitchFamily="34" charset="0"/>
              </a:defRPr>
            </a:lvl1pPr>
            <a:lvl2pPr algn="ctr">
              <a:defRPr sz="4400">
                <a:solidFill>
                  <a:schemeClr val="tx1"/>
                </a:solidFill>
                <a:latin typeface="Calibri" panose="020F0502020204030204" pitchFamily="34" charset="0"/>
              </a:defRPr>
            </a:lvl2pPr>
            <a:lvl3pPr algn="ctr">
              <a:defRPr sz="4400">
                <a:solidFill>
                  <a:schemeClr val="tx1"/>
                </a:solidFill>
                <a:latin typeface="Calibri" panose="020F0502020204030204" pitchFamily="34" charset="0"/>
              </a:defRPr>
            </a:lvl3pPr>
            <a:lvl4pPr algn="ctr">
              <a:defRPr sz="4400">
                <a:solidFill>
                  <a:schemeClr val="tx1"/>
                </a:solidFill>
                <a:latin typeface="Calibri" panose="020F0502020204030204" pitchFamily="34" charset="0"/>
              </a:defRPr>
            </a:lvl4pPr>
            <a:lvl5pPr algn="ctr">
              <a:defRPr sz="4400">
                <a:solidFill>
                  <a:schemeClr val="tx1"/>
                </a:solidFill>
                <a:latin typeface="Calibri" panose="020F0502020204030204" pitchFamily="34" charset="0"/>
              </a:defRPr>
            </a:lvl5pPr>
            <a:lvl6pPr marL="457200" algn="ctr" eaLnBrk="0" fontAlgn="base" hangingPunct="0">
              <a:spcBef>
                <a:spcPct val="0"/>
              </a:spcBef>
              <a:spcAft>
                <a:spcPct val="0"/>
              </a:spcAft>
              <a:defRPr sz="4400">
                <a:solidFill>
                  <a:schemeClr val="tx1"/>
                </a:solidFill>
                <a:latin typeface="Calibri" panose="020F0502020204030204" pitchFamily="34" charset="0"/>
              </a:defRPr>
            </a:lvl6pPr>
            <a:lvl7pPr marL="914400" algn="ctr" eaLnBrk="0" fontAlgn="base" hangingPunct="0">
              <a:spcBef>
                <a:spcPct val="0"/>
              </a:spcBef>
              <a:spcAft>
                <a:spcPct val="0"/>
              </a:spcAft>
              <a:defRPr sz="4400">
                <a:solidFill>
                  <a:schemeClr val="tx1"/>
                </a:solidFill>
                <a:latin typeface="Calibri" panose="020F0502020204030204" pitchFamily="34" charset="0"/>
              </a:defRPr>
            </a:lvl7pPr>
            <a:lvl8pPr marL="1371600" algn="ctr" eaLnBrk="0" fontAlgn="base" hangingPunct="0">
              <a:spcBef>
                <a:spcPct val="0"/>
              </a:spcBef>
              <a:spcAft>
                <a:spcPct val="0"/>
              </a:spcAft>
              <a:defRPr sz="4400">
                <a:solidFill>
                  <a:schemeClr val="tx1"/>
                </a:solidFill>
                <a:latin typeface="Calibri" panose="020F0502020204030204" pitchFamily="34" charset="0"/>
              </a:defRPr>
            </a:lvl8pPr>
            <a:lvl9pPr marL="1828800" algn="ctr" eaLnBrk="0" fontAlgn="base" hangingPunct="0">
              <a:spcBef>
                <a:spcPct val="0"/>
              </a:spcBef>
              <a:spcAft>
                <a:spcPct val="0"/>
              </a:spcAft>
              <a:defRPr sz="4400">
                <a:solidFill>
                  <a:schemeClr val="tx1"/>
                </a:solidFill>
                <a:latin typeface="Calibri" panose="020F0502020204030204" pitchFamily="34" charset="0"/>
              </a:defRPr>
            </a:lvl9pPr>
          </a:lstStyle>
          <a:p>
            <a:r>
              <a:rPr lang="en-US" altLang="en-US" i="0"/>
              <a:t>NOAA’s list of</a:t>
            </a:r>
            <a:br>
              <a:rPr lang="en-US" altLang="en-US" i="0"/>
            </a:br>
            <a:r>
              <a:rPr lang="en-US" altLang="en-US" i="0"/>
              <a:t>159 GLOSS-LTT tide gauges</a:t>
            </a:r>
          </a:p>
        </p:txBody>
      </p:sp>
      <p:sp>
        <p:nvSpPr>
          <p:cNvPr id="15365" name="Text Box 5">
            <a:extLst>
              <a:ext uri="{FF2B5EF4-FFF2-40B4-BE49-F238E27FC236}">
                <a16:creationId xmlns:a16="http://schemas.microsoft.com/office/drawing/2014/main" id="{11FC9164-F6EF-BFDB-8D73-24AA37091674}"/>
              </a:ext>
            </a:extLst>
          </p:cNvPr>
          <p:cNvSpPr txBox="1">
            <a:spLocks noChangeArrowheads="1"/>
          </p:cNvSpPr>
          <p:nvPr/>
        </p:nvSpPr>
        <p:spPr bwMode="auto">
          <a:xfrm>
            <a:off x="685800" y="2362200"/>
            <a:ext cx="7772400" cy="413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sz="2800" b="1" i="0"/>
              <a:t>The best long-term sea level data we have</a:t>
            </a:r>
            <a:br>
              <a:rPr lang="en-US" altLang="en-US" sz="2800" b="1" i="0"/>
            </a:br>
            <a:endParaRPr lang="en-US" altLang="en-US" sz="2800" i="0"/>
          </a:p>
          <a:p>
            <a:pPr algn="just" eaLnBrk="1" hangingPunct="1">
              <a:spcBef>
                <a:spcPct val="50000"/>
              </a:spcBef>
              <a:buFontTx/>
              <a:buChar char="•"/>
            </a:pPr>
            <a:r>
              <a:rPr lang="en-US" altLang="en-US" sz="2200" i="0"/>
              <a:t> 1985: the Intergovernmental Oceanographic Commission (IOC) created the Global Sea Level Observing System (GLOSS)</a:t>
            </a:r>
          </a:p>
          <a:p>
            <a:pPr algn="just" eaLnBrk="1" hangingPunct="1">
              <a:spcBef>
                <a:spcPct val="50000"/>
              </a:spcBef>
              <a:buFontTx/>
              <a:buChar char="•"/>
            </a:pPr>
            <a:r>
              <a:rPr lang="en-US" altLang="en-US" sz="2200" i="0"/>
              <a:t> Sea level data from a global network of tide stations.  </a:t>
            </a:r>
          </a:p>
          <a:p>
            <a:pPr algn="just" eaLnBrk="1" hangingPunct="1">
              <a:spcBef>
                <a:spcPct val="50000"/>
              </a:spcBef>
              <a:buFontTx/>
              <a:buChar char="•"/>
            </a:pPr>
            <a:r>
              <a:rPr lang="en-US" altLang="en-US" sz="2200" i="0"/>
              <a:t> NOAA lists 159 tide stations with long (avg. ~85 year) measurement records </a:t>
            </a:r>
          </a:p>
          <a:p>
            <a:pPr algn="just" eaLnBrk="1" hangingPunct="1">
              <a:spcBef>
                <a:spcPct val="50000"/>
              </a:spcBef>
              <a:buFontTx/>
              <a:buChar char="•"/>
            </a:pPr>
            <a:r>
              <a:rPr lang="en-US" altLang="en-US" sz="2200" i="0"/>
              <a:t> Monitor long term sea level trends around the world</a:t>
            </a:r>
          </a:p>
          <a:p>
            <a:pPr algn="just" eaLnBrk="1" hangingPunct="1">
              <a:spcBef>
                <a:spcPct val="50000"/>
              </a:spcBef>
              <a:buFontTx/>
              <a:buChar char="•"/>
            </a:pPr>
            <a:r>
              <a:rPr lang="en-US" altLang="en-US" sz="2200" i="0"/>
              <a:t> One of the gauges is in Wilmington!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5365">
                                            <p:txEl>
                                              <p:pRg st="0" end="0"/>
                                            </p:txEl>
                                          </p:spTgt>
                                        </p:tgtEl>
                                        <p:attrNameLst>
                                          <p:attrName>style.visibility</p:attrName>
                                        </p:attrNameLst>
                                      </p:cBhvr>
                                      <p:to>
                                        <p:strVal val="visible"/>
                                      </p:to>
                                    </p:set>
                                    <p:anim calcmode="lin" valueType="num">
                                      <p:cBhvr additive="base">
                                        <p:cTn id="7" dur="500" fill="hold"/>
                                        <p:tgtEl>
                                          <p:spTgt spid="1536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36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5365">
                                            <p:txEl>
                                              <p:pRg st="1" end="1"/>
                                            </p:txEl>
                                          </p:spTgt>
                                        </p:tgtEl>
                                        <p:attrNameLst>
                                          <p:attrName>style.visibility</p:attrName>
                                        </p:attrNameLst>
                                      </p:cBhvr>
                                      <p:to>
                                        <p:strVal val="visible"/>
                                      </p:to>
                                    </p:set>
                                    <p:anim calcmode="lin" valueType="num">
                                      <p:cBhvr additive="base">
                                        <p:cTn id="13" dur="500" fill="hold"/>
                                        <p:tgtEl>
                                          <p:spTgt spid="1536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365">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5365">
                                            <p:txEl>
                                              <p:pRg st="2" end="2"/>
                                            </p:txEl>
                                          </p:spTgt>
                                        </p:tgtEl>
                                        <p:attrNameLst>
                                          <p:attrName>style.visibility</p:attrName>
                                        </p:attrNameLst>
                                      </p:cBhvr>
                                      <p:to>
                                        <p:strVal val="visible"/>
                                      </p:to>
                                    </p:set>
                                    <p:anim calcmode="lin" valueType="num">
                                      <p:cBhvr additive="base">
                                        <p:cTn id="17" dur="500" fill="hold"/>
                                        <p:tgtEl>
                                          <p:spTgt spid="1536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5365">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5365">
                                            <p:txEl>
                                              <p:pRg st="3" end="3"/>
                                            </p:txEl>
                                          </p:spTgt>
                                        </p:tgtEl>
                                        <p:attrNameLst>
                                          <p:attrName>style.visibility</p:attrName>
                                        </p:attrNameLst>
                                      </p:cBhvr>
                                      <p:to>
                                        <p:strVal val="visible"/>
                                      </p:to>
                                    </p:set>
                                    <p:anim calcmode="lin" valueType="num">
                                      <p:cBhvr additive="base">
                                        <p:cTn id="21" dur="500" fill="hold"/>
                                        <p:tgtEl>
                                          <p:spTgt spid="15365">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5365">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5365">
                                            <p:txEl>
                                              <p:pRg st="4" end="4"/>
                                            </p:txEl>
                                          </p:spTgt>
                                        </p:tgtEl>
                                        <p:attrNameLst>
                                          <p:attrName>style.visibility</p:attrName>
                                        </p:attrNameLst>
                                      </p:cBhvr>
                                      <p:to>
                                        <p:strVal val="visible"/>
                                      </p:to>
                                    </p:set>
                                    <p:anim calcmode="lin" valueType="num">
                                      <p:cBhvr additive="base">
                                        <p:cTn id="25" dur="500" fill="hold"/>
                                        <p:tgtEl>
                                          <p:spTgt spid="1536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536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5365">
                                            <p:txEl>
                                              <p:pRg st="5" end="5"/>
                                            </p:txEl>
                                          </p:spTgt>
                                        </p:tgtEl>
                                        <p:attrNameLst>
                                          <p:attrName>style.visibility</p:attrName>
                                        </p:attrNameLst>
                                      </p:cBhvr>
                                      <p:to>
                                        <p:strVal val="visible"/>
                                      </p:to>
                                    </p:set>
                                    <p:anim calcmode="lin" valueType="num">
                                      <p:cBhvr additive="base">
                                        <p:cTn id="31" dur="500" fill="hold"/>
                                        <p:tgtEl>
                                          <p:spTgt spid="1536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536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Title 1">
            <a:extLst>
              <a:ext uri="{FF2B5EF4-FFF2-40B4-BE49-F238E27FC236}">
                <a16:creationId xmlns:a16="http://schemas.microsoft.com/office/drawing/2014/main" id="{7F02FFE5-9FE0-2CBD-B04A-292D99F20BF2}"/>
              </a:ext>
            </a:extLst>
          </p:cNvPr>
          <p:cNvSpPr>
            <a:spLocks noGrp="1"/>
          </p:cNvSpPr>
          <p:nvPr>
            <p:ph type="ctrTitle" idx="4294967295"/>
          </p:nvPr>
        </p:nvSpPr>
        <p:spPr>
          <a:xfrm>
            <a:off x="609600" y="762000"/>
            <a:ext cx="7772400" cy="1470025"/>
          </a:xfrm>
        </p:spPr>
        <p:txBody>
          <a:bodyPr/>
          <a:lstStyle/>
          <a:p>
            <a:r>
              <a:rPr lang="en-US" altLang="en-US"/>
              <a:t>NOAA’s list of</a:t>
            </a:r>
            <a:br>
              <a:rPr lang="en-US" altLang="en-US"/>
            </a:br>
            <a:r>
              <a:rPr lang="en-US" altLang="en-US"/>
              <a:t>159 GLOSS-LTT tide gauges</a:t>
            </a:r>
          </a:p>
        </p:txBody>
      </p:sp>
      <p:sp>
        <p:nvSpPr>
          <p:cNvPr id="237571" name="Text Box 5">
            <a:extLst>
              <a:ext uri="{FF2B5EF4-FFF2-40B4-BE49-F238E27FC236}">
                <a16:creationId xmlns:a16="http://schemas.microsoft.com/office/drawing/2014/main" id="{5735708B-E721-10B6-FFD4-C7C262C6BD71}"/>
              </a:ext>
            </a:extLst>
          </p:cNvPr>
          <p:cNvSpPr txBox="1">
            <a:spLocks noChangeArrowheads="1"/>
          </p:cNvSpPr>
          <p:nvPr/>
        </p:nvSpPr>
        <p:spPr bwMode="auto">
          <a:xfrm>
            <a:off x="533400" y="2743200"/>
            <a:ext cx="8458200" cy="329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Tx/>
              <a:buChar char="•"/>
            </a:pPr>
            <a:r>
              <a:rPr lang="en-US" altLang="en-US" sz="3000" i="0">
                <a:solidFill>
                  <a:srgbClr val="FFFFFF"/>
                </a:solidFill>
              </a:rPr>
              <a:t> Sea level rises or falls at different rates in different places:  -8 mm/year  to  +6 mm/year</a:t>
            </a:r>
          </a:p>
          <a:p>
            <a:pPr eaLnBrk="1" hangingPunct="1">
              <a:buFontTx/>
              <a:buChar char="•"/>
            </a:pPr>
            <a:endParaRPr lang="en-US" altLang="en-US" sz="3000" i="0">
              <a:solidFill>
                <a:srgbClr val="FFFFFF"/>
              </a:solidFill>
            </a:endParaRPr>
          </a:p>
          <a:p>
            <a:pPr eaLnBrk="1" hangingPunct="1">
              <a:buFontTx/>
              <a:buChar char="•"/>
            </a:pPr>
            <a:r>
              <a:rPr lang="en-US" altLang="en-US" sz="3000" i="0">
                <a:solidFill>
                  <a:srgbClr val="FFFFFF"/>
                </a:solidFill>
              </a:rPr>
              <a:t> Median:  +1.1 mm/year  (4” / century)</a:t>
            </a:r>
            <a:br>
              <a:rPr lang="en-US" altLang="en-US" sz="3000" i="0">
                <a:solidFill>
                  <a:srgbClr val="FFFFFF"/>
                </a:solidFill>
              </a:rPr>
            </a:br>
            <a:endParaRPr lang="en-US" altLang="en-US" sz="3000" i="0">
              <a:solidFill>
                <a:srgbClr val="FFFFFF"/>
              </a:solidFill>
            </a:endParaRPr>
          </a:p>
          <a:p>
            <a:pPr eaLnBrk="1" hangingPunct="1">
              <a:buFontTx/>
              <a:buChar char="•"/>
            </a:pPr>
            <a:r>
              <a:rPr lang="en-US" altLang="en-US" sz="3000" i="0">
                <a:solidFill>
                  <a:srgbClr val="FFFFFF"/>
                </a:solidFill>
              </a:rPr>
              <a:t> Geographically-weighted average:  +1.1 mm/year *</a:t>
            </a:r>
          </a:p>
          <a:p>
            <a:pPr eaLnBrk="1" hangingPunct="1"/>
            <a:endParaRPr lang="en-US" altLang="en-US" sz="3000" i="0">
              <a:solidFill>
                <a:srgbClr val="FFFFFF"/>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Title 1">
            <a:extLst>
              <a:ext uri="{FF2B5EF4-FFF2-40B4-BE49-F238E27FC236}">
                <a16:creationId xmlns:a16="http://schemas.microsoft.com/office/drawing/2014/main" id="{1C633A68-E3A8-C1D8-3798-01BD28FAA708}"/>
              </a:ext>
            </a:extLst>
          </p:cNvPr>
          <p:cNvSpPr>
            <a:spLocks/>
          </p:cNvSpPr>
          <p:nvPr/>
        </p:nvSpPr>
        <p:spPr bwMode="auto">
          <a:xfrm>
            <a:off x="457200" y="5334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4400" i="0"/>
              <a:t>Why it varies:  Subsidence &amp; uplift</a:t>
            </a:r>
          </a:p>
        </p:txBody>
      </p:sp>
      <p:sp>
        <p:nvSpPr>
          <p:cNvPr id="239619" name="Content Placeholder 3">
            <a:extLst>
              <a:ext uri="{FF2B5EF4-FFF2-40B4-BE49-F238E27FC236}">
                <a16:creationId xmlns:a16="http://schemas.microsoft.com/office/drawing/2014/main" id="{D720E7EF-DDCC-81C4-E0E5-8DC93CAA5832}"/>
              </a:ext>
            </a:extLst>
          </p:cNvPr>
          <p:cNvSpPr>
            <a:spLocks/>
          </p:cNvSpPr>
          <p:nvPr/>
        </p:nvSpPr>
        <p:spPr bwMode="auto">
          <a:xfrm>
            <a:off x="533400" y="1905000"/>
            <a:ext cx="8229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spcBef>
                <a:spcPct val="20000"/>
              </a:spcBef>
              <a:spcAft>
                <a:spcPct val="20000"/>
              </a:spcAft>
              <a:buFont typeface="Calibri" panose="020F0502020204030204" pitchFamily="34" charset="0"/>
              <a:buChar char="•"/>
            </a:pPr>
            <a:r>
              <a:rPr lang="en-US" altLang="en-US" sz="3200"/>
              <a:t>Crust of the earth floats on a ball of molten magma, and it’s </a:t>
            </a:r>
            <a:r>
              <a:rPr lang="en-US" altLang="en-US" sz="3200" u="sng"/>
              <a:t>sloshing</a:t>
            </a:r>
            <a:r>
              <a:rPr lang="en-US" altLang="en-US" sz="3200"/>
              <a:t>!</a:t>
            </a:r>
          </a:p>
          <a:p>
            <a:pPr>
              <a:spcBef>
                <a:spcPct val="20000"/>
              </a:spcBef>
              <a:spcAft>
                <a:spcPct val="20000"/>
              </a:spcAft>
              <a:buFont typeface="Calibri" panose="020F0502020204030204" pitchFamily="34" charset="0"/>
              <a:buChar char="•"/>
            </a:pPr>
            <a:r>
              <a:rPr lang="en-US" altLang="en-US" sz="3200"/>
              <a:t>Post-glacial rebound (GIA) – mostly uplift</a:t>
            </a:r>
          </a:p>
          <a:p>
            <a:pPr>
              <a:spcBef>
                <a:spcPct val="20000"/>
              </a:spcBef>
              <a:spcAft>
                <a:spcPct val="20000"/>
              </a:spcAft>
              <a:buFont typeface="Calibri" panose="020F0502020204030204" pitchFamily="34" charset="0"/>
              <a:buChar char="•"/>
            </a:pPr>
            <a:r>
              <a:rPr lang="en-US" altLang="en-US" sz="3200"/>
              <a:t>Water, oil &amp; natural gas wells – </a:t>
            </a:r>
            <a:r>
              <a:rPr lang="en-US" altLang="en-US" sz="3200" u="sng"/>
              <a:t>subsidence</a:t>
            </a:r>
            <a:r>
              <a:rPr lang="en-US" altLang="en-US" sz="3200"/>
              <a:t> (and phosphate mining?)</a:t>
            </a:r>
          </a:p>
          <a:p>
            <a:pPr>
              <a:spcBef>
                <a:spcPct val="20000"/>
              </a:spcBef>
              <a:spcAft>
                <a:spcPct val="20000"/>
              </a:spcAft>
              <a:buFont typeface="Calibri" panose="020F0502020204030204" pitchFamily="34" charset="0"/>
              <a:buChar char="•"/>
            </a:pPr>
            <a:r>
              <a:rPr lang="en-US" altLang="en-US" sz="3200"/>
              <a:t>Northeastern NC has less bedrock than SE NC</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Title 1">
            <a:extLst>
              <a:ext uri="{FF2B5EF4-FFF2-40B4-BE49-F238E27FC236}">
                <a16:creationId xmlns:a16="http://schemas.microsoft.com/office/drawing/2014/main" id="{1807B872-3BB1-87A9-A9D6-5DB159B008B0}"/>
              </a:ext>
            </a:extLst>
          </p:cNvPr>
          <p:cNvSpPr>
            <a:spLocks noGrp="1"/>
          </p:cNvSpPr>
          <p:nvPr>
            <p:ph type="title" idx="4294967295"/>
          </p:nvPr>
        </p:nvSpPr>
        <p:spPr/>
        <p:txBody>
          <a:bodyPr/>
          <a:lstStyle/>
          <a:p>
            <a:r>
              <a:rPr lang="en-US" altLang="en-US" sz="2400"/>
              <a:t>* Geographical weighting – how far apart for independence?</a:t>
            </a:r>
          </a:p>
        </p:txBody>
      </p:sp>
      <p:pic>
        <p:nvPicPr>
          <p:cNvPr id="241667" name="Content Placeholder 3" descr="Burton global graph.gif">
            <a:extLst>
              <a:ext uri="{FF2B5EF4-FFF2-40B4-BE49-F238E27FC236}">
                <a16:creationId xmlns:a16="http://schemas.microsoft.com/office/drawing/2014/main" id="{BE58D405-4272-76C4-47AB-265D85911FFC}"/>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914400" y="1371600"/>
            <a:ext cx="7521575" cy="4462463"/>
          </a:xfrm>
        </p:spPr>
      </p:pic>
      <p:sp>
        <p:nvSpPr>
          <p:cNvPr id="16389" name="Rectangle 5">
            <a:extLst>
              <a:ext uri="{FF2B5EF4-FFF2-40B4-BE49-F238E27FC236}">
                <a16:creationId xmlns:a16="http://schemas.microsoft.com/office/drawing/2014/main" id="{7DE4AD51-CE04-E01E-58EC-2DCEE4C516B8}"/>
              </a:ext>
            </a:extLst>
          </p:cNvPr>
          <p:cNvSpPr>
            <a:spLocks noChangeArrowheads="1"/>
          </p:cNvSpPr>
          <p:nvPr/>
        </p:nvSpPr>
        <p:spPr bwMode="auto">
          <a:xfrm>
            <a:off x="1066800" y="3657600"/>
            <a:ext cx="1447800" cy="1600200"/>
          </a:xfrm>
          <a:prstGeom prst="rect">
            <a:avLst/>
          </a:prstGeom>
          <a:noFill/>
          <a:ln w="222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sz="1800" i="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389"/>
                                        </p:tgtEl>
                                        <p:attrNameLst>
                                          <p:attrName>style.visibility</p:attrName>
                                        </p:attrNameLst>
                                      </p:cBhvr>
                                      <p:to>
                                        <p:strVal val="visible"/>
                                      </p:to>
                                    </p:set>
                                    <p:animEffect transition="in" filter="dissolve">
                                      <p:cBhvr>
                                        <p:cTn id="7" dur="500"/>
                                        <p:tgtEl>
                                          <p:spTgt spid="163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Title 1">
            <a:extLst>
              <a:ext uri="{FF2B5EF4-FFF2-40B4-BE49-F238E27FC236}">
                <a16:creationId xmlns:a16="http://schemas.microsoft.com/office/drawing/2014/main" id="{BCC68F66-9DD7-7D7C-9A1C-346C1FFD66D4}"/>
              </a:ext>
            </a:extLst>
          </p:cNvPr>
          <p:cNvSpPr>
            <a:spLocks noGrp="1"/>
          </p:cNvSpPr>
          <p:nvPr>
            <p:ph type="title" idx="4294967295"/>
          </p:nvPr>
        </p:nvSpPr>
        <p:spPr/>
        <p:txBody>
          <a:bodyPr/>
          <a:lstStyle/>
          <a:p>
            <a:r>
              <a:rPr lang="en-US" altLang="en-US" sz="2400"/>
              <a:t>* Geographical weighting – how far apart for independence?</a:t>
            </a:r>
          </a:p>
        </p:txBody>
      </p:sp>
      <p:pic>
        <p:nvPicPr>
          <p:cNvPr id="243715" name="Picture 4" descr="GLOSS_pairings_closeup_violet">
            <a:extLst>
              <a:ext uri="{FF2B5EF4-FFF2-40B4-BE49-F238E27FC236}">
                <a16:creationId xmlns:a16="http://schemas.microsoft.com/office/drawing/2014/main" id="{3CCA456C-C82E-B656-6255-BA96EA2D9F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524000"/>
            <a:ext cx="504825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62" name="Picture 5" descr="GLOSS_pairings_knee_limit">
            <a:extLst>
              <a:ext uri="{FF2B5EF4-FFF2-40B4-BE49-F238E27FC236}">
                <a16:creationId xmlns:a16="http://schemas.microsoft.com/office/drawing/2014/main" id="{DD52C1AF-7091-1235-D65A-D918A19257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524000"/>
            <a:ext cx="504825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63" name="Title 1">
            <a:extLst>
              <a:ext uri="{FF2B5EF4-FFF2-40B4-BE49-F238E27FC236}">
                <a16:creationId xmlns:a16="http://schemas.microsoft.com/office/drawing/2014/main" id="{64ACFD5B-09AC-A73F-6A3B-DD8B9163663B}"/>
              </a:ext>
            </a:extLst>
          </p:cNvPr>
          <p:cNvSpPr>
            <a:spLocks noGrp="1"/>
          </p:cNvSpPr>
          <p:nvPr>
            <p:ph type="title" idx="4294967295"/>
          </p:nvPr>
        </p:nvSpPr>
        <p:spPr/>
        <p:txBody>
          <a:bodyPr/>
          <a:lstStyle/>
          <a:p>
            <a:r>
              <a:rPr lang="en-US" altLang="en-US" sz="2400"/>
              <a:t>* Geographical weighting – how far apart for independence?</a:t>
            </a:r>
          </a:p>
        </p:txBody>
      </p:sp>
      <p:sp>
        <p:nvSpPr>
          <p:cNvPr id="245764" name="Text Box 4">
            <a:extLst>
              <a:ext uri="{FF2B5EF4-FFF2-40B4-BE49-F238E27FC236}">
                <a16:creationId xmlns:a16="http://schemas.microsoft.com/office/drawing/2014/main" id="{37B39A61-421A-7E8B-5D23-E3BAA0618E24}"/>
              </a:ext>
            </a:extLst>
          </p:cNvPr>
          <p:cNvSpPr txBox="1">
            <a:spLocks noChangeArrowheads="1"/>
          </p:cNvSpPr>
          <p:nvPr/>
        </p:nvSpPr>
        <p:spPr bwMode="auto">
          <a:xfrm>
            <a:off x="457200" y="5867400"/>
            <a:ext cx="82296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200" i="0"/>
              <a:t>Result: ~</a:t>
            </a:r>
            <a:r>
              <a:rPr lang="en-US" altLang="en-US" sz="2200" b="1" i="0"/>
              <a:t>1.1 mm/year</a:t>
            </a:r>
            <a:r>
              <a:rPr lang="en-US" altLang="en-US" sz="2200" i="0"/>
              <a:t> is a pretty good estimate of GMSL rise</a:t>
            </a:r>
          </a:p>
        </p:txBody>
      </p:sp>
      <p:sp>
        <p:nvSpPr>
          <p:cNvPr id="245765" name="Text Box 6">
            <a:extLst>
              <a:ext uri="{FF2B5EF4-FFF2-40B4-BE49-F238E27FC236}">
                <a16:creationId xmlns:a16="http://schemas.microsoft.com/office/drawing/2014/main" id="{5D1A6FBD-C31F-19AE-D5E5-DFBA840F5FB9}"/>
              </a:ext>
            </a:extLst>
          </p:cNvPr>
          <p:cNvSpPr txBox="1">
            <a:spLocks noChangeArrowheads="1"/>
          </p:cNvSpPr>
          <p:nvPr/>
        </p:nvSpPr>
        <p:spPr bwMode="auto">
          <a:xfrm>
            <a:off x="6019800" y="3962400"/>
            <a:ext cx="228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1800" i="0"/>
              <a:t>Weighting function </a:t>
            </a:r>
            <a:r>
              <a:rPr lang="en-US" altLang="en-US" sz="1800" i="0" baseline="50000">
                <a:hlinkClick r:id="rId4"/>
              </a:rPr>
              <a:t>1</a:t>
            </a:r>
            <a:endParaRPr lang="en-US" altLang="en-US" sz="1800" i="0" baseline="500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6" name="Text Box 4">
            <a:extLst>
              <a:ext uri="{FF2B5EF4-FFF2-40B4-BE49-F238E27FC236}">
                <a16:creationId xmlns:a16="http://schemas.microsoft.com/office/drawing/2014/main" id="{D26FA203-412B-18DD-9267-AC63A5905859}"/>
              </a:ext>
            </a:extLst>
          </p:cNvPr>
          <p:cNvSpPr txBox="1">
            <a:spLocks noChangeArrowheads="1"/>
          </p:cNvSpPr>
          <p:nvPr/>
        </p:nvSpPr>
        <p:spPr bwMode="auto">
          <a:xfrm>
            <a:off x="457200" y="5334000"/>
            <a:ext cx="82296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600" i="0"/>
              <a:t>Conclusion:   IPCC exaggerates the actual, measured, average rate of coastal MSL rise by 0.3 to 0.6 mm/yr</a:t>
            </a:r>
          </a:p>
        </p:txBody>
      </p:sp>
      <p:sp>
        <p:nvSpPr>
          <p:cNvPr id="247811" name="Text Box 5">
            <a:extLst>
              <a:ext uri="{FF2B5EF4-FFF2-40B4-BE49-F238E27FC236}">
                <a16:creationId xmlns:a16="http://schemas.microsoft.com/office/drawing/2014/main" id="{CB050283-BEA4-BD65-3F75-F008AFEB6BF7}"/>
              </a:ext>
            </a:extLst>
          </p:cNvPr>
          <p:cNvSpPr txBox="1">
            <a:spLocks noChangeArrowheads="1"/>
          </p:cNvSpPr>
          <p:nvPr/>
        </p:nvSpPr>
        <p:spPr bwMode="auto">
          <a:xfrm>
            <a:off x="914400" y="1447800"/>
            <a:ext cx="7391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endParaRPr lang="en-US" altLang="en-US" sz="1800" i="0"/>
          </a:p>
        </p:txBody>
      </p:sp>
      <p:graphicFrame>
        <p:nvGraphicFramePr>
          <p:cNvPr id="247855" name="Group 47">
            <a:extLst>
              <a:ext uri="{FF2B5EF4-FFF2-40B4-BE49-F238E27FC236}">
                <a16:creationId xmlns:a16="http://schemas.microsoft.com/office/drawing/2014/main" id="{633520F6-5416-1A08-9874-F6558BB9E324}"/>
              </a:ext>
            </a:extLst>
          </p:cNvPr>
          <p:cNvGraphicFramePr>
            <a:graphicFrameLocks noGrp="1"/>
          </p:cNvGraphicFramePr>
          <p:nvPr/>
        </p:nvGraphicFramePr>
        <p:xfrm>
          <a:off x="533400" y="762000"/>
          <a:ext cx="8153400" cy="4456113"/>
        </p:xfrm>
        <a:graphic>
          <a:graphicData uri="http://schemas.openxmlformats.org/drawingml/2006/table">
            <a:tbl>
              <a:tblPr/>
              <a:tblGrid>
                <a:gridCol w="2297113">
                  <a:extLst>
                    <a:ext uri="{9D8B030D-6E8A-4147-A177-3AD203B41FA5}">
                      <a16:colId xmlns:a16="http://schemas.microsoft.com/office/drawing/2014/main" val="2119350346"/>
                    </a:ext>
                  </a:extLst>
                </a:gridCol>
                <a:gridCol w="5856287">
                  <a:extLst>
                    <a:ext uri="{9D8B030D-6E8A-4147-A177-3AD203B41FA5}">
                      <a16:colId xmlns:a16="http://schemas.microsoft.com/office/drawing/2014/main" val="2774488364"/>
                    </a:ext>
                  </a:extLst>
                </a:gridCol>
              </a:tblGrid>
              <a:tr h="428625">
                <a:tc>
                  <a:txBody>
                    <a:bodyPr/>
                    <a:lstStyle>
                      <a:lvl1pPr algn="l">
                        <a:spcBef>
                          <a:spcPct val="20000"/>
                        </a:spcBef>
                        <a:buFont typeface="Calibri" panose="020F0502020204030204" pitchFamily="34" charset="0"/>
                        <a:defRPr sz="2800">
                          <a:solidFill>
                            <a:schemeClr val="tx1"/>
                          </a:solidFill>
                          <a:latin typeface="Calibri" panose="020F0502020204030204" pitchFamily="34" charset="0"/>
                        </a:defRPr>
                      </a:lvl1pPr>
                      <a:lvl2pPr marL="742950" indent="-285750" algn="l">
                        <a:spcBef>
                          <a:spcPct val="20000"/>
                        </a:spcBef>
                        <a:buFont typeface="Calibri" panose="020F0502020204030204" pitchFamily="34" charset="0"/>
                        <a:defRPr sz="2400">
                          <a:solidFill>
                            <a:schemeClr val="tx1"/>
                          </a:solidFill>
                          <a:latin typeface="Calibri" panose="020F0502020204030204" pitchFamily="34" charset="0"/>
                        </a:defRPr>
                      </a:lvl2pPr>
                      <a:lvl3pPr marL="1143000" indent="-228600" algn="l">
                        <a:spcBef>
                          <a:spcPct val="20000"/>
                        </a:spcBef>
                        <a:buFont typeface="Calibri" panose="020F0502020204030204" pitchFamily="34" charset="0"/>
                        <a:defRPr sz="2000">
                          <a:solidFill>
                            <a:schemeClr val="tx1"/>
                          </a:solidFill>
                          <a:latin typeface="Calibri" panose="020F0502020204030204" pitchFamily="34" charset="0"/>
                        </a:defRPr>
                      </a:lvl3pPr>
                      <a:lvl4pPr marL="1600200" indent="-228600" algn="l">
                        <a:spcBef>
                          <a:spcPct val="20000"/>
                        </a:spcBef>
                        <a:buFont typeface="Calibri" panose="020F0502020204030204" pitchFamily="34" charset="0"/>
                        <a:defRPr>
                          <a:solidFill>
                            <a:schemeClr val="tx1"/>
                          </a:solidFill>
                          <a:latin typeface="Calibri" panose="020F0502020204030204" pitchFamily="34" charset="0"/>
                        </a:defRPr>
                      </a:lvl4pPr>
                      <a:lvl5pPr marL="2057400" indent="-228600" algn="l">
                        <a:spcBef>
                          <a:spcPct val="20000"/>
                        </a:spcBef>
                        <a:buFont typeface="Calibri" panose="020F050202020403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Calibri" panose="020F0502020204030204" pitchFamily="34" charset="0"/>
                        <a:buNone/>
                        <a:tabLst/>
                      </a:pPr>
                      <a:r>
                        <a:rPr kumimoji="0" lang="en-US" altLang="en-US" sz="2200" b="1" i="0" u="none" strike="noStrike" cap="none" normalizeH="0" baseline="0">
                          <a:ln>
                            <a:noFill/>
                          </a:ln>
                          <a:solidFill>
                            <a:schemeClr val="tx1"/>
                          </a:solidFill>
                          <a:effectLst/>
                          <a:latin typeface="Calibri" panose="020F0502020204030204" pitchFamily="34" charset="0"/>
                        </a:rPr>
                        <a:t> </a:t>
                      </a:r>
                      <a:r>
                        <a:rPr kumimoji="0" lang="en-US" altLang="en-US" sz="2200" b="1" i="0" u="sng" strike="noStrike" cap="none" normalizeH="0" baseline="0">
                          <a:ln>
                            <a:noFill/>
                          </a:ln>
                          <a:solidFill>
                            <a:schemeClr val="tx1"/>
                          </a:solidFill>
                          <a:effectLst/>
                          <a:latin typeface="Calibri" panose="020F0502020204030204" pitchFamily="34" charset="0"/>
                        </a:rPr>
                        <a:t> MSL Trend </a:t>
                      </a:r>
                      <a:r>
                        <a:rPr kumimoji="0" lang="en-US" altLang="en-US" sz="2200" b="1" i="0" u="none" strike="noStrike" cap="none" normalizeH="0" baseline="0">
                          <a:ln>
                            <a:noFill/>
                          </a:ln>
                          <a:solidFill>
                            <a:schemeClr val="tx1"/>
                          </a:solidFill>
                          <a:effectLst/>
                          <a:latin typeface="Calibri" panose="020F0502020204030204" pitchFamily="34" charset="0"/>
                        </a:rPr>
                        <a:t>  </a:t>
                      </a:r>
                      <a:r>
                        <a:rPr kumimoji="0" lang="en-US" altLang="en-US" sz="2200" b="0" i="0" u="none" strike="noStrike" cap="none" normalizeH="0" baseline="0">
                          <a:ln>
                            <a:noFill/>
                          </a:ln>
                          <a:solidFill>
                            <a:schemeClr val="tx1"/>
                          </a:solidFill>
                          <a:effectLst/>
                          <a:latin typeface="Calibri" panose="020F0502020204030204" pitchFamily="34" charset="0"/>
                        </a:rPr>
                        <a:t> </a:t>
                      </a:r>
                    </a:p>
                  </a:txBody>
                  <a:tcPr horzOverflow="overflow">
                    <a:lnL>
                      <a:noFill/>
                    </a:lnL>
                    <a:lnR>
                      <a:noFill/>
                    </a:lnR>
                    <a:lnT>
                      <a:noFill/>
                    </a:lnT>
                    <a:lnB>
                      <a:noFill/>
                    </a:lnB>
                    <a:lnTlToBr>
                      <a:noFill/>
                    </a:lnTlToBr>
                    <a:lnBlToTr>
                      <a:noFill/>
                    </a:lnBlToTr>
                    <a:noFill/>
                  </a:tcPr>
                </a:tc>
                <a:tc>
                  <a:txBody>
                    <a:bodyPr/>
                    <a:lstStyle>
                      <a:lvl1pPr algn="l">
                        <a:spcBef>
                          <a:spcPct val="20000"/>
                        </a:spcBef>
                        <a:buFont typeface="Calibri" panose="020F0502020204030204" pitchFamily="34" charset="0"/>
                        <a:defRPr sz="2800">
                          <a:solidFill>
                            <a:schemeClr val="tx1"/>
                          </a:solidFill>
                          <a:latin typeface="Calibri" panose="020F0502020204030204" pitchFamily="34" charset="0"/>
                        </a:defRPr>
                      </a:lvl1pPr>
                      <a:lvl2pPr marL="742950" indent="-285750" algn="l">
                        <a:spcBef>
                          <a:spcPct val="20000"/>
                        </a:spcBef>
                        <a:buFont typeface="Calibri" panose="020F0502020204030204" pitchFamily="34" charset="0"/>
                        <a:defRPr sz="2400">
                          <a:solidFill>
                            <a:schemeClr val="tx1"/>
                          </a:solidFill>
                          <a:latin typeface="Calibri" panose="020F0502020204030204" pitchFamily="34" charset="0"/>
                        </a:defRPr>
                      </a:lvl2pPr>
                      <a:lvl3pPr marL="1143000" indent="-228600" algn="l">
                        <a:spcBef>
                          <a:spcPct val="20000"/>
                        </a:spcBef>
                        <a:buFont typeface="Calibri" panose="020F0502020204030204" pitchFamily="34" charset="0"/>
                        <a:defRPr sz="2000">
                          <a:solidFill>
                            <a:schemeClr val="tx1"/>
                          </a:solidFill>
                          <a:latin typeface="Calibri" panose="020F0502020204030204" pitchFamily="34" charset="0"/>
                        </a:defRPr>
                      </a:lvl3pPr>
                      <a:lvl4pPr marL="1600200" indent="-228600" algn="l">
                        <a:spcBef>
                          <a:spcPct val="20000"/>
                        </a:spcBef>
                        <a:buFont typeface="Calibri" panose="020F0502020204030204" pitchFamily="34" charset="0"/>
                        <a:defRPr>
                          <a:solidFill>
                            <a:schemeClr val="tx1"/>
                          </a:solidFill>
                          <a:latin typeface="Calibri" panose="020F0502020204030204" pitchFamily="34" charset="0"/>
                        </a:defRPr>
                      </a:lvl4pPr>
                      <a:lvl5pPr marL="2057400" indent="-228600" algn="l">
                        <a:spcBef>
                          <a:spcPct val="20000"/>
                        </a:spcBef>
                        <a:buFont typeface="Calibri" panose="020F050202020403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Calibri" panose="020F0502020204030204" pitchFamily="34" charset="0"/>
                        <a:buNone/>
                        <a:tabLst/>
                      </a:pPr>
                      <a:endParaRPr kumimoji="0" lang="en-US" altLang="en-US" sz="2200" b="0" i="0" u="none" strike="noStrike" cap="none" normalizeH="0" baseline="0">
                        <a:ln>
                          <a:noFill/>
                        </a:ln>
                        <a:solidFill>
                          <a:schemeClr val="tx1"/>
                        </a:solidFill>
                        <a:effectLst/>
                        <a:latin typeface="Calibri" panose="020F0502020204030204" pitchFamily="34" charset="0"/>
                      </a:endParaRP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78363986"/>
                  </a:ext>
                </a:extLst>
              </a:tr>
              <a:tr h="427038">
                <a:tc>
                  <a:txBody>
                    <a:bodyPr/>
                    <a:lstStyle>
                      <a:lvl1pPr algn="l">
                        <a:spcBef>
                          <a:spcPct val="20000"/>
                        </a:spcBef>
                        <a:buFont typeface="Calibri" panose="020F0502020204030204" pitchFamily="34" charset="0"/>
                        <a:defRPr sz="2800">
                          <a:solidFill>
                            <a:schemeClr val="tx1"/>
                          </a:solidFill>
                          <a:latin typeface="Calibri" panose="020F0502020204030204" pitchFamily="34" charset="0"/>
                        </a:defRPr>
                      </a:lvl1pPr>
                      <a:lvl2pPr marL="742950" indent="-285750" algn="l">
                        <a:spcBef>
                          <a:spcPct val="20000"/>
                        </a:spcBef>
                        <a:buFont typeface="Calibri" panose="020F0502020204030204" pitchFamily="34" charset="0"/>
                        <a:defRPr sz="2400">
                          <a:solidFill>
                            <a:schemeClr val="tx1"/>
                          </a:solidFill>
                          <a:latin typeface="Calibri" panose="020F0502020204030204" pitchFamily="34" charset="0"/>
                        </a:defRPr>
                      </a:lvl2pPr>
                      <a:lvl3pPr marL="1143000" indent="-228600" algn="l">
                        <a:spcBef>
                          <a:spcPct val="20000"/>
                        </a:spcBef>
                        <a:buFont typeface="Calibri" panose="020F0502020204030204" pitchFamily="34" charset="0"/>
                        <a:defRPr sz="2000">
                          <a:solidFill>
                            <a:schemeClr val="tx1"/>
                          </a:solidFill>
                          <a:latin typeface="Calibri" panose="020F0502020204030204" pitchFamily="34" charset="0"/>
                        </a:defRPr>
                      </a:lvl3pPr>
                      <a:lvl4pPr marL="1600200" indent="-228600" algn="l">
                        <a:spcBef>
                          <a:spcPct val="20000"/>
                        </a:spcBef>
                        <a:buFont typeface="Calibri" panose="020F0502020204030204" pitchFamily="34" charset="0"/>
                        <a:defRPr>
                          <a:solidFill>
                            <a:schemeClr val="tx1"/>
                          </a:solidFill>
                          <a:latin typeface="Calibri" panose="020F0502020204030204" pitchFamily="34" charset="0"/>
                        </a:defRPr>
                      </a:lvl4pPr>
                      <a:lvl5pPr marL="2057400" indent="-228600" algn="l">
                        <a:spcBef>
                          <a:spcPct val="20000"/>
                        </a:spcBef>
                        <a:buFont typeface="Calibri" panose="020F050202020403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Calibri" panose="020F0502020204030204" pitchFamily="34" charset="0"/>
                        <a:buNone/>
                        <a:tabLst/>
                      </a:pPr>
                      <a:r>
                        <a:rPr kumimoji="0" lang="en-US" altLang="en-US" sz="2200" b="1" i="0" u="none" strike="noStrike" cap="none" normalizeH="0" baseline="0">
                          <a:ln>
                            <a:noFill/>
                          </a:ln>
                          <a:solidFill>
                            <a:schemeClr val="tx1"/>
                          </a:solidFill>
                          <a:effectLst/>
                          <a:latin typeface="Calibri" panose="020F0502020204030204" pitchFamily="34" charset="0"/>
                        </a:rPr>
                        <a:t>+1.090</a:t>
                      </a:r>
                      <a:r>
                        <a:rPr kumimoji="0" lang="en-US" altLang="en-US" sz="2200" b="0" i="0" u="none" strike="noStrike" cap="none" normalizeH="0" baseline="0">
                          <a:ln>
                            <a:noFill/>
                          </a:ln>
                          <a:solidFill>
                            <a:schemeClr val="tx1"/>
                          </a:solidFill>
                          <a:effectLst/>
                          <a:latin typeface="Calibri" panose="020F0502020204030204" pitchFamily="34" charset="0"/>
                        </a:rPr>
                        <a:t> mm/yr </a:t>
                      </a:r>
                    </a:p>
                  </a:txBody>
                  <a:tcPr horzOverflow="overflow">
                    <a:lnL>
                      <a:noFill/>
                    </a:lnL>
                    <a:lnR>
                      <a:noFill/>
                    </a:lnR>
                    <a:lnT>
                      <a:noFill/>
                    </a:lnT>
                    <a:lnB>
                      <a:noFill/>
                    </a:lnB>
                    <a:lnTlToBr>
                      <a:noFill/>
                    </a:lnTlToBr>
                    <a:lnBlToTr>
                      <a:noFill/>
                    </a:lnBlToTr>
                    <a:noFill/>
                  </a:tcPr>
                </a:tc>
                <a:tc>
                  <a:txBody>
                    <a:bodyPr/>
                    <a:lstStyle>
                      <a:lvl1pPr algn="l">
                        <a:spcBef>
                          <a:spcPct val="20000"/>
                        </a:spcBef>
                        <a:buFont typeface="Calibri" panose="020F0502020204030204" pitchFamily="34" charset="0"/>
                        <a:defRPr sz="2800">
                          <a:solidFill>
                            <a:schemeClr val="tx1"/>
                          </a:solidFill>
                          <a:latin typeface="Calibri" panose="020F0502020204030204" pitchFamily="34" charset="0"/>
                        </a:defRPr>
                      </a:lvl1pPr>
                      <a:lvl2pPr marL="742950" indent="-285750" algn="l">
                        <a:spcBef>
                          <a:spcPct val="20000"/>
                        </a:spcBef>
                        <a:buFont typeface="Calibri" panose="020F0502020204030204" pitchFamily="34" charset="0"/>
                        <a:defRPr sz="2400">
                          <a:solidFill>
                            <a:schemeClr val="tx1"/>
                          </a:solidFill>
                          <a:latin typeface="Calibri" panose="020F0502020204030204" pitchFamily="34" charset="0"/>
                        </a:defRPr>
                      </a:lvl2pPr>
                      <a:lvl3pPr marL="1143000" indent="-228600" algn="l">
                        <a:spcBef>
                          <a:spcPct val="20000"/>
                        </a:spcBef>
                        <a:buFont typeface="Calibri" panose="020F0502020204030204" pitchFamily="34" charset="0"/>
                        <a:defRPr sz="2000">
                          <a:solidFill>
                            <a:schemeClr val="tx1"/>
                          </a:solidFill>
                          <a:latin typeface="Calibri" panose="020F0502020204030204" pitchFamily="34" charset="0"/>
                        </a:defRPr>
                      </a:lvl3pPr>
                      <a:lvl4pPr marL="1600200" indent="-228600" algn="l">
                        <a:spcBef>
                          <a:spcPct val="20000"/>
                        </a:spcBef>
                        <a:buFont typeface="Calibri" panose="020F0502020204030204" pitchFamily="34" charset="0"/>
                        <a:defRPr>
                          <a:solidFill>
                            <a:schemeClr val="tx1"/>
                          </a:solidFill>
                          <a:latin typeface="Calibri" panose="020F0502020204030204" pitchFamily="34" charset="0"/>
                        </a:defRPr>
                      </a:lvl4pPr>
                      <a:lvl5pPr marL="2057400" indent="-228600" algn="l">
                        <a:spcBef>
                          <a:spcPct val="20000"/>
                        </a:spcBef>
                        <a:buFont typeface="Calibri" panose="020F050202020403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Calibri" panose="020F0502020204030204" pitchFamily="34" charset="0"/>
                        <a:buNone/>
                        <a:tabLst/>
                      </a:pPr>
                      <a:r>
                        <a:rPr kumimoji="0" lang="en-US" altLang="en-US" sz="2200" b="0" i="0" u="none" strike="noStrike" cap="none" normalizeH="0" baseline="0">
                          <a:ln>
                            <a:noFill/>
                          </a:ln>
                          <a:solidFill>
                            <a:schemeClr val="tx1"/>
                          </a:solidFill>
                          <a:effectLst/>
                          <a:latin typeface="Calibri" panose="020F0502020204030204" pitchFamily="34" charset="0"/>
                        </a:rPr>
                        <a:t>(measured, </a:t>
                      </a:r>
                      <a:r>
                        <a:rPr kumimoji="0" lang="en-US" altLang="en-US" sz="2200" b="1" i="0" u="none" strike="noStrike" cap="none" normalizeH="0" baseline="0">
                          <a:ln>
                            <a:noFill/>
                          </a:ln>
                          <a:solidFill>
                            <a:schemeClr val="tx1"/>
                          </a:solidFill>
                          <a:effectLst/>
                          <a:latin typeface="Calibri" panose="020F0502020204030204" pitchFamily="34" charset="0"/>
                        </a:rPr>
                        <a:t>median</a:t>
                      </a:r>
                      <a:r>
                        <a:rPr kumimoji="0" lang="en-US" altLang="en-US" sz="2200" b="0" i="0" u="none" strike="noStrike" cap="none" normalizeH="0" baseline="0">
                          <a:ln>
                            <a:noFill/>
                          </a:ln>
                          <a:solidFill>
                            <a:schemeClr val="tx1"/>
                          </a:solidFill>
                          <a:effectLst/>
                          <a:latin typeface="Calibri" panose="020F0502020204030204" pitchFamily="34" charset="0"/>
                        </a:rPr>
                        <a:t>) </a:t>
                      </a: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471642739"/>
                  </a:ext>
                </a:extLst>
              </a:tr>
              <a:tr h="428625">
                <a:tc>
                  <a:txBody>
                    <a:bodyPr/>
                    <a:lstStyle>
                      <a:lvl1pPr algn="l">
                        <a:spcBef>
                          <a:spcPct val="20000"/>
                        </a:spcBef>
                        <a:buFont typeface="Calibri" panose="020F0502020204030204" pitchFamily="34" charset="0"/>
                        <a:defRPr sz="2800">
                          <a:solidFill>
                            <a:schemeClr val="tx1"/>
                          </a:solidFill>
                          <a:latin typeface="Calibri" panose="020F0502020204030204" pitchFamily="34" charset="0"/>
                        </a:defRPr>
                      </a:lvl1pPr>
                      <a:lvl2pPr marL="742950" indent="-285750" algn="l">
                        <a:spcBef>
                          <a:spcPct val="20000"/>
                        </a:spcBef>
                        <a:buFont typeface="Calibri" panose="020F0502020204030204" pitchFamily="34" charset="0"/>
                        <a:defRPr sz="2400">
                          <a:solidFill>
                            <a:schemeClr val="tx1"/>
                          </a:solidFill>
                          <a:latin typeface="Calibri" panose="020F0502020204030204" pitchFamily="34" charset="0"/>
                        </a:defRPr>
                      </a:lvl2pPr>
                      <a:lvl3pPr marL="1143000" indent="-228600" algn="l">
                        <a:spcBef>
                          <a:spcPct val="20000"/>
                        </a:spcBef>
                        <a:buFont typeface="Calibri" panose="020F0502020204030204" pitchFamily="34" charset="0"/>
                        <a:defRPr sz="2000">
                          <a:solidFill>
                            <a:schemeClr val="tx1"/>
                          </a:solidFill>
                          <a:latin typeface="Calibri" panose="020F0502020204030204" pitchFamily="34" charset="0"/>
                        </a:defRPr>
                      </a:lvl3pPr>
                      <a:lvl4pPr marL="1600200" indent="-228600" algn="l">
                        <a:spcBef>
                          <a:spcPct val="20000"/>
                        </a:spcBef>
                        <a:buFont typeface="Calibri" panose="020F0502020204030204" pitchFamily="34" charset="0"/>
                        <a:defRPr>
                          <a:solidFill>
                            <a:schemeClr val="tx1"/>
                          </a:solidFill>
                          <a:latin typeface="Calibri" panose="020F0502020204030204" pitchFamily="34" charset="0"/>
                        </a:defRPr>
                      </a:lvl4pPr>
                      <a:lvl5pPr marL="2057400" indent="-228600" algn="l">
                        <a:spcBef>
                          <a:spcPct val="20000"/>
                        </a:spcBef>
                        <a:buFont typeface="Calibri" panose="020F050202020403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Calibri" panose="020F0502020204030204" pitchFamily="34" charset="0"/>
                        <a:buNone/>
                        <a:tabLst/>
                      </a:pPr>
                      <a:r>
                        <a:rPr kumimoji="0" lang="en-US" altLang="en-US" sz="2200" b="1" i="0" u="none" strike="noStrike" cap="none" normalizeH="0" baseline="0">
                          <a:ln>
                            <a:noFill/>
                          </a:ln>
                          <a:solidFill>
                            <a:schemeClr val="tx1"/>
                          </a:solidFill>
                          <a:effectLst/>
                          <a:latin typeface="Calibri" panose="020F0502020204030204" pitchFamily="34" charset="0"/>
                        </a:rPr>
                        <a:t>+0.611</a:t>
                      </a:r>
                      <a:r>
                        <a:rPr kumimoji="0" lang="en-US" altLang="en-US" sz="2200" b="0" i="0" u="none" strike="noStrike" cap="none" normalizeH="0" baseline="0">
                          <a:ln>
                            <a:noFill/>
                          </a:ln>
                          <a:solidFill>
                            <a:schemeClr val="tx1"/>
                          </a:solidFill>
                          <a:effectLst/>
                          <a:latin typeface="Calibri" panose="020F0502020204030204" pitchFamily="34" charset="0"/>
                        </a:rPr>
                        <a:t> mm/yr </a:t>
                      </a:r>
                    </a:p>
                  </a:txBody>
                  <a:tcPr horzOverflow="overflow">
                    <a:lnL>
                      <a:noFill/>
                    </a:lnL>
                    <a:lnR>
                      <a:noFill/>
                    </a:lnR>
                    <a:lnT>
                      <a:noFill/>
                    </a:lnT>
                    <a:lnB>
                      <a:noFill/>
                    </a:lnB>
                    <a:lnTlToBr>
                      <a:noFill/>
                    </a:lnTlToBr>
                    <a:lnBlToTr>
                      <a:noFill/>
                    </a:lnBlToTr>
                    <a:noFill/>
                  </a:tcPr>
                </a:tc>
                <a:tc>
                  <a:txBody>
                    <a:bodyPr/>
                    <a:lstStyle>
                      <a:lvl1pPr algn="l">
                        <a:spcBef>
                          <a:spcPct val="20000"/>
                        </a:spcBef>
                        <a:buFont typeface="Calibri" panose="020F0502020204030204" pitchFamily="34" charset="0"/>
                        <a:defRPr sz="2800">
                          <a:solidFill>
                            <a:schemeClr val="tx1"/>
                          </a:solidFill>
                          <a:latin typeface="Calibri" panose="020F0502020204030204" pitchFamily="34" charset="0"/>
                        </a:defRPr>
                      </a:lvl1pPr>
                      <a:lvl2pPr marL="742950" indent="-285750" algn="l">
                        <a:spcBef>
                          <a:spcPct val="20000"/>
                        </a:spcBef>
                        <a:buFont typeface="Calibri" panose="020F0502020204030204" pitchFamily="34" charset="0"/>
                        <a:defRPr sz="2400">
                          <a:solidFill>
                            <a:schemeClr val="tx1"/>
                          </a:solidFill>
                          <a:latin typeface="Calibri" panose="020F0502020204030204" pitchFamily="34" charset="0"/>
                        </a:defRPr>
                      </a:lvl2pPr>
                      <a:lvl3pPr marL="1143000" indent="-228600" algn="l">
                        <a:spcBef>
                          <a:spcPct val="20000"/>
                        </a:spcBef>
                        <a:buFont typeface="Calibri" panose="020F0502020204030204" pitchFamily="34" charset="0"/>
                        <a:defRPr sz="2000">
                          <a:solidFill>
                            <a:schemeClr val="tx1"/>
                          </a:solidFill>
                          <a:latin typeface="Calibri" panose="020F0502020204030204" pitchFamily="34" charset="0"/>
                        </a:defRPr>
                      </a:lvl3pPr>
                      <a:lvl4pPr marL="1600200" indent="-228600" algn="l">
                        <a:spcBef>
                          <a:spcPct val="20000"/>
                        </a:spcBef>
                        <a:buFont typeface="Calibri" panose="020F0502020204030204" pitchFamily="34" charset="0"/>
                        <a:defRPr>
                          <a:solidFill>
                            <a:schemeClr val="tx1"/>
                          </a:solidFill>
                          <a:latin typeface="Calibri" panose="020F0502020204030204" pitchFamily="34" charset="0"/>
                        </a:defRPr>
                      </a:lvl4pPr>
                      <a:lvl5pPr marL="2057400" indent="-228600" algn="l">
                        <a:spcBef>
                          <a:spcPct val="20000"/>
                        </a:spcBef>
                        <a:buFont typeface="Calibri" panose="020F050202020403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Calibri" panose="020F0502020204030204" pitchFamily="34" charset="0"/>
                        <a:buNone/>
                        <a:tabLst/>
                      </a:pPr>
                      <a:r>
                        <a:rPr kumimoji="0" lang="en-US" altLang="en-US" sz="2200" b="0" i="0" u="none" strike="noStrike" cap="none" normalizeH="0" baseline="0">
                          <a:ln>
                            <a:noFill/>
                          </a:ln>
                          <a:solidFill>
                            <a:schemeClr val="tx1"/>
                          </a:solidFill>
                          <a:effectLst/>
                          <a:latin typeface="Calibri" panose="020F0502020204030204" pitchFamily="34" charset="0"/>
                        </a:rPr>
                        <a:t>(measured, avg1, </a:t>
                      </a:r>
                      <a:r>
                        <a:rPr kumimoji="0" lang="en-US" altLang="en-US" sz="2200" b="1" i="0" u="none" strike="noStrike" cap="none" normalizeH="0" baseline="0">
                          <a:ln>
                            <a:noFill/>
                          </a:ln>
                          <a:solidFill>
                            <a:schemeClr val="tx1"/>
                          </a:solidFill>
                          <a:effectLst/>
                          <a:latin typeface="Calibri" panose="020F0502020204030204" pitchFamily="34" charset="0"/>
                        </a:rPr>
                        <a:t>equal station weights</a:t>
                      </a:r>
                      <a:r>
                        <a:rPr kumimoji="0" lang="en-US" altLang="en-US" sz="2200" b="0" i="0" u="none" strike="noStrike" cap="none" normalizeH="0" baseline="0">
                          <a:ln>
                            <a:noFill/>
                          </a:ln>
                          <a:solidFill>
                            <a:schemeClr val="tx1"/>
                          </a:solidFill>
                          <a:effectLst/>
                          <a:latin typeface="Calibri" panose="020F0502020204030204" pitchFamily="34" charset="0"/>
                        </a:rPr>
                        <a:t>) </a:t>
                      </a: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4214225374"/>
                  </a:ext>
                </a:extLst>
              </a:tr>
              <a:tr h="428625">
                <a:tc>
                  <a:txBody>
                    <a:bodyPr/>
                    <a:lstStyle>
                      <a:lvl1pPr algn="l">
                        <a:spcBef>
                          <a:spcPct val="20000"/>
                        </a:spcBef>
                        <a:buFont typeface="Calibri" panose="020F0502020204030204" pitchFamily="34" charset="0"/>
                        <a:defRPr sz="2800">
                          <a:solidFill>
                            <a:schemeClr val="tx1"/>
                          </a:solidFill>
                          <a:latin typeface="Calibri" panose="020F0502020204030204" pitchFamily="34" charset="0"/>
                        </a:defRPr>
                      </a:lvl1pPr>
                      <a:lvl2pPr marL="742950" indent="-285750" algn="l">
                        <a:spcBef>
                          <a:spcPct val="20000"/>
                        </a:spcBef>
                        <a:buFont typeface="Calibri" panose="020F0502020204030204" pitchFamily="34" charset="0"/>
                        <a:defRPr sz="2400">
                          <a:solidFill>
                            <a:schemeClr val="tx1"/>
                          </a:solidFill>
                          <a:latin typeface="Calibri" panose="020F0502020204030204" pitchFamily="34" charset="0"/>
                        </a:defRPr>
                      </a:lvl2pPr>
                      <a:lvl3pPr marL="1143000" indent="-228600" algn="l">
                        <a:spcBef>
                          <a:spcPct val="20000"/>
                        </a:spcBef>
                        <a:buFont typeface="Calibri" panose="020F0502020204030204" pitchFamily="34" charset="0"/>
                        <a:defRPr sz="2000">
                          <a:solidFill>
                            <a:schemeClr val="tx1"/>
                          </a:solidFill>
                          <a:latin typeface="Calibri" panose="020F0502020204030204" pitchFamily="34" charset="0"/>
                        </a:defRPr>
                      </a:lvl3pPr>
                      <a:lvl4pPr marL="1600200" indent="-228600" algn="l">
                        <a:spcBef>
                          <a:spcPct val="20000"/>
                        </a:spcBef>
                        <a:buFont typeface="Calibri" panose="020F0502020204030204" pitchFamily="34" charset="0"/>
                        <a:defRPr>
                          <a:solidFill>
                            <a:schemeClr val="tx1"/>
                          </a:solidFill>
                          <a:latin typeface="Calibri" panose="020F0502020204030204" pitchFamily="34" charset="0"/>
                        </a:defRPr>
                      </a:lvl4pPr>
                      <a:lvl5pPr marL="2057400" indent="-228600" algn="l">
                        <a:spcBef>
                          <a:spcPct val="20000"/>
                        </a:spcBef>
                        <a:buFont typeface="Calibri" panose="020F050202020403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Calibri" panose="020F0502020204030204" pitchFamily="34" charset="0"/>
                        <a:buNone/>
                        <a:tabLst/>
                      </a:pPr>
                      <a:r>
                        <a:rPr kumimoji="0" lang="en-US" altLang="en-US" sz="2200" b="1" i="0" u="none" strike="noStrike" cap="none" normalizeH="0" baseline="0">
                          <a:ln>
                            <a:noFill/>
                          </a:ln>
                          <a:solidFill>
                            <a:schemeClr val="tx1"/>
                          </a:solidFill>
                          <a:effectLst/>
                          <a:latin typeface="Calibri" panose="020F0502020204030204" pitchFamily="34" charset="0"/>
                        </a:rPr>
                        <a:t>+0.458</a:t>
                      </a:r>
                      <a:r>
                        <a:rPr kumimoji="0" lang="en-US" altLang="en-US" sz="2200" b="0" i="0" u="none" strike="noStrike" cap="none" normalizeH="0" baseline="0">
                          <a:ln>
                            <a:noFill/>
                          </a:ln>
                          <a:solidFill>
                            <a:schemeClr val="tx1"/>
                          </a:solidFill>
                          <a:effectLst/>
                          <a:latin typeface="Calibri" panose="020F0502020204030204" pitchFamily="34" charset="0"/>
                        </a:rPr>
                        <a:t> mm/yr </a:t>
                      </a:r>
                    </a:p>
                  </a:txBody>
                  <a:tcPr horzOverflow="overflow">
                    <a:lnL>
                      <a:noFill/>
                    </a:lnL>
                    <a:lnR>
                      <a:noFill/>
                    </a:lnR>
                    <a:lnT>
                      <a:noFill/>
                    </a:lnT>
                    <a:lnB>
                      <a:noFill/>
                    </a:lnB>
                    <a:lnTlToBr>
                      <a:noFill/>
                    </a:lnTlToBr>
                    <a:lnBlToTr>
                      <a:noFill/>
                    </a:lnBlToTr>
                    <a:noFill/>
                  </a:tcPr>
                </a:tc>
                <a:tc>
                  <a:txBody>
                    <a:bodyPr/>
                    <a:lstStyle>
                      <a:lvl1pPr algn="l">
                        <a:spcBef>
                          <a:spcPct val="20000"/>
                        </a:spcBef>
                        <a:buFont typeface="Calibri" panose="020F0502020204030204" pitchFamily="34" charset="0"/>
                        <a:defRPr sz="2800">
                          <a:solidFill>
                            <a:schemeClr val="tx1"/>
                          </a:solidFill>
                          <a:latin typeface="Calibri" panose="020F0502020204030204" pitchFamily="34" charset="0"/>
                        </a:defRPr>
                      </a:lvl1pPr>
                      <a:lvl2pPr marL="742950" indent="-285750" algn="l">
                        <a:spcBef>
                          <a:spcPct val="20000"/>
                        </a:spcBef>
                        <a:buFont typeface="Calibri" panose="020F0502020204030204" pitchFamily="34" charset="0"/>
                        <a:defRPr sz="2400">
                          <a:solidFill>
                            <a:schemeClr val="tx1"/>
                          </a:solidFill>
                          <a:latin typeface="Calibri" panose="020F0502020204030204" pitchFamily="34" charset="0"/>
                        </a:defRPr>
                      </a:lvl2pPr>
                      <a:lvl3pPr marL="1143000" indent="-228600" algn="l">
                        <a:spcBef>
                          <a:spcPct val="20000"/>
                        </a:spcBef>
                        <a:buFont typeface="Calibri" panose="020F0502020204030204" pitchFamily="34" charset="0"/>
                        <a:defRPr sz="2000">
                          <a:solidFill>
                            <a:schemeClr val="tx1"/>
                          </a:solidFill>
                          <a:latin typeface="Calibri" panose="020F0502020204030204" pitchFamily="34" charset="0"/>
                        </a:defRPr>
                      </a:lvl3pPr>
                      <a:lvl4pPr marL="1600200" indent="-228600" algn="l">
                        <a:spcBef>
                          <a:spcPct val="20000"/>
                        </a:spcBef>
                        <a:buFont typeface="Calibri" panose="020F0502020204030204" pitchFamily="34" charset="0"/>
                        <a:defRPr>
                          <a:solidFill>
                            <a:schemeClr val="tx1"/>
                          </a:solidFill>
                          <a:latin typeface="Calibri" panose="020F0502020204030204" pitchFamily="34" charset="0"/>
                        </a:defRPr>
                      </a:lvl4pPr>
                      <a:lvl5pPr marL="2057400" indent="-228600" algn="l">
                        <a:spcBef>
                          <a:spcPct val="20000"/>
                        </a:spcBef>
                        <a:buFont typeface="Calibri" panose="020F050202020403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Calibri" panose="020F0502020204030204" pitchFamily="34" charset="0"/>
                        <a:buNone/>
                        <a:tabLst/>
                      </a:pPr>
                      <a:r>
                        <a:rPr kumimoji="0" lang="en-US" altLang="en-US" sz="2200" b="0" i="0" u="none" strike="noStrike" cap="none" normalizeH="0" baseline="0">
                          <a:ln>
                            <a:noFill/>
                          </a:ln>
                          <a:solidFill>
                            <a:schemeClr val="tx1"/>
                          </a:solidFill>
                          <a:effectLst/>
                          <a:latin typeface="Calibri" panose="020F0502020204030204" pitchFamily="34" charset="0"/>
                        </a:rPr>
                        <a:t>(measured, avg2, </a:t>
                      </a:r>
                      <a:r>
                        <a:rPr kumimoji="0" lang="en-US" altLang="en-US" sz="2200" b="1" i="0" u="none" strike="noStrike" cap="none" normalizeH="0" baseline="0">
                          <a:ln>
                            <a:noFill/>
                          </a:ln>
                          <a:solidFill>
                            <a:schemeClr val="tx1"/>
                          </a:solidFill>
                          <a:effectLst/>
                          <a:latin typeface="Calibri" panose="020F0502020204030204" pitchFamily="34" charset="0"/>
                        </a:rPr>
                        <a:t>equal station-year weights</a:t>
                      </a:r>
                      <a:r>
                        <a:rPr kumimoji="0" lang="en-US" altLang="en-US" sz="2200" b="0" i="0" u="none" strike="noStrike" cap="none" normalizeH="0" baseline="0">
                          <a:ln>
                            <a:noFill/>
                          </a:ln>
                          <a:solidFill>
                            <a:schemeClr val="tx1"/>
                          </a:solidFill>
                          <a:effectLst/>
                          <a:latin typeface="Calibri" panose="020F0502020204030204" pitchFamily="34" charset="0"/>
                        </a:rPr>
                        <a:t>) </a:t>
                      </a: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350583380"/>
                  </a:ext>
                </a:extLst>
              </a:tr>
              <a:tr h="711200">
                <a:tc>
                  <a:txBody>
                    <a:bodyPr/>
                    <a:lstStyle>
                      <a:lvl1pPr algn="l">
                        <a:spcBef>
                          <a:spcPct val="20000"/>
                        </a:spcBef>
                        <a:buFont typeface="Calibri" panose="020F0502020204030204" pitchFamily="34" charset="0"/>
                        <a:defRPr sz="2800">
                          <a:solidFill>
                            <a:schemeClr val="tx1"/>
                          </a:solidFill>
                          <a:latin typeface="Calibri" panose="020F0502020204030204" pitchFamily="34" charset="0"/>
                        </a:defRPr>
                      </a:lvl1pPr>
                      <a:lvl2pPr marL="742950" indent="-285750" algn="l">
                        <a:spcBef>
                          <a:spcPct val="20000"/>
                        </a:spcBef>
                        <a:buFont typeface="Calibri" panose="020F0502020204030204" pitchFamily="34" charset="0"/>
                        <a:defRPr sz="2400">
                          <a:solidFill>
                            <a:schemeClr val="tx1"/>
                          </a:solidFill>
                          <a:latin typeface="Calibri" panose="020F0502020204030204" pitchFamily="34" charset="0"/>
                        </a:defRPr>
                      </a:lvl2pPr>
                      <a:lvl3pPr marL="1143000" indent="-228600" algn="l">
                        <a:spcBef>
                          <a:spcPct val="20000"/>
                        </a:spcBef>
                        <a:buFont typeface="Calibri" panose="020F0502020204030204" pitchFamily="34" charset="0"/>
                        <a:defRPr sz="2000">
                          <a:solidFill>
                            <a:schemeClr val="tx1"/>
                          </a:solidFill>
                          <a:latin typeface="Calibri" panose="020F0502020204030204" pitchFamily="34" charset="0"/>
                        </a:defRPr>
                      </a:lvl3pPr>
                      <a:lvl4pPr marL="1600200" indent="-228600" algn="l">
                        <a:spcBef>
                          <a:spcPct val="20000"/>
                        </a:spcBef>
                        <a:buFont typeface="Calibri" panose="020F0502020204030204" pitchFamily="34" charset="0"/>
                        <a:defRPr>
                          <a:solidFill>
                            <a:schemeClr val="tx1"/>
                          </a:solidFill>
                          <a:latin typeface="Calibri" panose="020F0502020204030204" pitchFamily="34" charset="0"/>
                        </a:defRPr>
                      </a:lvl4pPr>
                      <a:lvl5pPr marL="2057400" indent="-228600" algn="l">
                        <a:spcBef>
                          <a:spcPct val="20000"/>
                        </a:spcBef>
                        <a:buFont typeface="Calibri" panose="020F050202020403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Calibri" panose="020F0502020204030204" pitchFamily="34" charset="0"/>
                        <a:buNone/>
                        <a:tabLst/>
                      </a:pPr>
                      <a:r>
                        <a:rPr kumimoji="0" lang="en-US" altLang="en-US" sz="2200" b="1" i="0" u="none" strike="noStrike" cap="none" normalizeH="0" baseline="0">
                          <a:ln>
                            <a:noFill/>
                          </a:ln>
                          <a:solidFill>
                            <a:schemeClr val="tx1"/>
                          </a:solidFill>
                          <a:effectLst/>
                          <a:latin typeface="Calibri" panose="020F0502020204030204" pitchFamily="34" charset="0"/>
                        </a:rPr>
                        <a:t>+1.133</a:t>
                      </a:r>
                      <a:r>
                        <a:rPr kumimoji="0" lang="en-US" altLang="en-US" sz="2200" b="0" i="0" u="none" strike="noStrike" cap="none" normalizeH="0" baseline="0">
                          <a:ln>
                            <a:noFill/>
                          </a:ln>
                          <a:solidFill>
                            <a:schemeClr val="tx1"/>
                          </a:solidFill>
                          <a:effectLst/>
                          <a:latin typeface="Calibri" panose="020F0502020204030204" pitchFamily="34" charset="0"/>
                        </a:rPr>
                        <a:t> mm/yr </a:t>
                      </a:r>
                    </a:p>
                  </a:txBody>
                  <a:tcPr horzOverflow="overflow">
                    <a:lnL>
                      <a:noFill/>
                    </a:lnL>
                    <a:lnR>
                      <a:noFill/>
                    </a:lnR>
                    <a:lnT>
                      <a:noFill/>
                    </a:lnT>
                    <a:lnB>
                      <a:noFill/>
                    </a:lnB>
                    <a:lnTlToBr>
                      <a:noFill/>
                    </a:lnTlToBr>
                    <a:lnBlToTr>
                      <a:noFill/>
                    </a:lnBlToTr>
                    <a:noFill/>
                  </a:tcPr>
                </a:tc>
                <a:tc>
                  <a:txBody>
                    <a:bodyPr/>
                    <a:lstStyle>
                      <a:lvl1pPr algn="l">
                        <a:spcBef>
                          <a:spcPct val="20000"/>
                        </a:spcBef>
                        <a:buFont typeface="Calibri" panose="020F0502020204030204" pitchFamily="34" charset="0"/>
                        <a:defRPr sz="2800">
                          <a:solidFill>
                            <a:schemeClr val="tx1"/>
                          </a:solidFill>
                          <a:latin typeface="Calibri" panose="020F0502020204030204" pitchFamily="34" charset="0"/>
                        </a:defRPr>
                      </a:lvl1pPr>
                      <a:lvl2pPr marL="742950" indent="-285750" algn="l">
                        <a:spcBef>
                          <a:spcPct val="20000"/>
                        </a:spcBef>
                        <a:buFont typeface="Calibri" panose="020F0502020204030204" pitchFamily="34" charset="0"/>
                        <a:defRPr sz="2400">
                          <a:solidFill>
                            <a:schemeClr val="tx1"/>
                          </a:solidFill>
                          <a:latin typeface="Calibri" panose="020F0502020204030204" pitchFamily="34" charset="0"/>
                        </a:defRPr>
                      </a:lvl2pPr>
                      <a:lvl3pPr marL="1143000" indent="-228600" algn="l">
                        <a:spcBef>
                          <a:spcPct val="20000"/>
                        </a:spcBef>
                        <a:buFont typeface="Calibri" panose="020F0502020204030204" pitchFamily="34" charset="0"/>
                        <a:defRPr sz="2000">
                          <a:solidFill>
                            <a:schemeClr val="tx1"/>
                          </a:solidFill>
                          <a:latin typeface="Calibri" panose="020F0502020204030204" pitchFamily="34" charset="0"/>
                        </a:defRPr>
                      </a:lvl3pPr>
                      <a:lvl4pPr marL="1600200" indent="-228600" algn="l">
                        <a:spcBef>
                          <a:spcPct val="20000"/>
                        </a:spcBef>
                        <a:buFont typeface="Calibri" panose="020F0502020204030204" pitchFamily="34" charset="0"/>
                        <a:defRPr>
                          <a:solidFill>
                            <a:schemeClr val="tx1"/>
                          </a:solidFill>
                          <a:latin typeface="Calibri" panose="020F0502020204030204" pitchFamily="34" charset="0"/>
                        </a:defRPr>
                      </a:lvl4pPr>
                      <a:lvl5pPr marL="2057400" indent="-228600" algn="l">
                        <a:spcBef>
                          <a:spcPct val="20000"/>
                        </a:spcBef>
                        <a:buFont typeface="Calibri" panose="020F050202020403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Calibri" panose="020F0502020204030204" pitchFamily="34" charset="0"/>
                        <a:buNone/>
                        <a:tabLst/>
                      </a:pPr>
                      <a:r>
                        <a:rPr kumimoji="0" lang="en-US" altLang="en-US" sz="2200" b="0" i="0" u="none" strike="noStrike" cap="none" normalizeH="0" baseline="0">
                          <a:ln>
                            <a:noFill/>
                          </a:ln>
                          <a:solidFill>
                            <a:schemeClr val="tx1"/>
                          </a:solidFill>
                          <a:effectLst/>
                          <a:latin typeface="Calibri" panose="020F0502020204030204" pitchFamily="34" charset="0"/>
                        </a:rPr>
                        <a:t>(measured, </a:t>
                      </a:r>
                      <a:r>
                        <a:rPr kumimoji="0" lang="en-US" altLang="en-US" sz="2200" b="1" i="0" u="none" strike="noStrike" cap="none" normalizeH="0" baseline="0">
                          <a:ln>
                            <a:noFill/>
                          </a:ln>
                          <a:solidFill>
                            <a:schemeClr val="tx1"/>
                          </a:solidFill>
                          <a:effectLst/>
                          <a:latin typeface="Calibri" panose="020F0502020204030204" pitchFamily="34" charset="0"/>
                        </a:rPr>
                        <a:t>distance-weighted avg</a:t>
                      </a:r>
                      <a:r>
                        <a:rPr kumimoji="0" lang="en-US" altLang="en-US" sz="2200" b="0" i="0" u="none" strike="noStrike" cap="none" normalizeH="0" baseline="0">
                          <a:ln>
                            <a:noFill/>
                          </a:ln>
                          <a:solidFill>
                            <a:schemeClr val="tx1"/>
                          </a:solidFill>
                          <a:effectLst/>
                          <a:latin typeface="Calibri" panose="020F0502020204030204" pitchFamily="34" charset="0"/>
                        </a:rPr>
                        <a:t>) ± 0.113 mm/yr </a:t>
                      </a: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880779270"/>
                  </a:ext>
                </a:extLst>
              </a:tr>
              <a:tr h="425450">
                <a:tc>
                  <a:txBody>
                    <a:bodyPr/>
                    <a:lstStyle>
                      <a:lvl1pPr algn="l">
                        <a:spcBef>
                          <a:spcPct val="20000"/>
                        </a:spcBef>
                        <a:buFont typeface="Calibri" panose="020F0502020204030204" pitchFamily="34" charset="0"/>
                        <a:defRPr sz="2800">
                          <a:solidFill>
                            <a:schemeClr val="tx1"/>
                          </a:solidFill>
                          <a:latin typeface="Calibri" panose="020F0502020204030204" pitchFamily="34" charset="0"/>
                        </a:defRPr>
                      </a:lvl1pPr>
                      <a:lvl2pPr marL="742950" indent="-285750" algn="l">
                        <a:spcBef>
                          <a:spcPct val="20000"/>
                        </a:spcBef>
                        <a:buFont typeface="Calibri" panose="020F0502020204030204" pitchFamily="34" charset="0"/>
                        <a:defRPr sz="2400">
                          <a:solidFill>
                            <a:schemeClr val="tx1"/>
                          </a:solidFill>
                          <a:latin typeface="Calibri" panose="020F0502020204030204" pitchFamily="34" charset="0"/>
                        </a:defRPr>
                      </a:lvl2pPr>
                      <a:lvl3pPr marL="1143000" indent="-228600" algn="l">
                        <a:spcBef>
                          <a:spcPct val="20000"/>
                        </a:spcBef>
                        <a:buFont typeface="Calibri" panose="020F0502020204030204" pitchFamily="34" charset="0"/>
                        <a:defRPr sz="2000">
                          <a:solidFill>
                            <a:schemeClr val="tx1"/>
                          </a:solidFill>
                          <a:latin typeface="Calibri" panose="020F0502020204030204" pitchFamily="34" charset="0"/>
                        </a:defRPr>
                      </a:lvl3pPr>
                      <a:lvl4pPr marL="1600200" indent="-228600" algn="l">
                        <a:spcBef>
                          <a:spcPct val="20000"/>
                        </a:spcBef>
                        <a:buFont typeface="Calibri" panose="020F0502020204030204" pitchFamily="34" charset="0"/>
                        <a:defRPr>
                          <a:solidFill>
                            <a:schemeClr val="tx1"/>
                          </a:solidFill>
                          <a:latin typeface="Calibri" panose="020F0502020204030204" pitchFamily="34" charset="0"/>
                        </a:defRPr>
                      </a:lvl4pPr>
                      <a:lvl5pPr marL="2057400" indent="-228600" algn="l">
                        <a:spcBef>
                          <a:spcPct val="20000"/>
                        </a:spcBef>
                        <a:buFont typeface="Calibri" panose="020F050202020403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Calibri" panose="020F0502020204030204" pitchFamily="34" charset="0"/>
                        <a:buNone/>
                        <a:tabLst/>
                      </a:pPr>
                      <a:r>
                        <a:rPr kumimoji="0" lang="en-US" altLang="en-US" sz="2200" b="1" i="0" u="none" strike="noStrike" cap="none" normalizeH="0" baseline="0">
                          <a:ln>
                            <a:noFill/>
                          </a:ln>
                          <a:solidFill>
                            <a:srgbClr val="FF8B8B"/>
                          </a:solidFill>
                          <a:effectLst/>
                          <a:latin typeface="Calibri" panose="020F0502020204030204" pitchFamily="34" charset="0"/>
                        </a:rPr>
                        <a:t>+1.7 - 1.8</a:t>
                      </a:r>
                      <a:r>
                        <a:rPr kumimoji="0" lang="en-US" altLang="en-US" sz="2200" b="0" i="0" u="none" strike="noStrike" cap="none" normalizeH="0" baseline="0">
                          <a:ln>
                            <a:noFill/>
                          </a:ln>
                          <a:solidFill>
                            <a:srgbClr val="FF8B8B"/>
                          </a:solidFill>
                          <a:effectLst/>
                          <a:latin typeface="Calibri" panose="020F0502020204030204" pitchFamily="34" charset="0"/>
                        </a:rPr>
                        <a:t> mm/yr </a:t>
                      </a:r>
                    </a:p>
                  </a:txBody>
                  <a:tcPr horzOverflow="overflow">
                    <a:lnL>
                      <a:noFill/>
                    </a:lnL>
                    <a:lnR>
                      <a:noFill/>
                    </a:lnR>
                    <a:lnT>
                      <a:noFill/>
                    </a:lnT>
                    <a:lnB>
                      <a:noFill/>
                    </a:lnB>
                    <a:lnTlToBr>
                      <a:noFill/>
                    </a:lnTlToBr>
                    <a:lnBlToTr>
                      <a:noFill/>
                    </a:lnBlToTr>
                    <a:noFill/>
                  </a:tcPr>
                </a:tc>
                <a:tc>
                  <a:txBody>
                    <a:bodyPr/>
                    <a:lstStyle>
                      <a:lvl1pPr algn="l">
                        <a:spcBef>
                          <a:spcPct val="20000"/>
                        </a:spcBef>
                        <a:buFont typeface="Calibri" panose="020F0502020204030204" pitchFamily="34" charset="0"/>
                        <a:defRPr sz="2800">
                          <a:solidFill>
                            <a:schemeClr val="tx1"/>
                          </a:solidFill>
                          <a:latin typeface="Calibri" panose="020F0502020204030204" pitchFamily="34" charset="0"/>
                        </a:defRPr>
                      </a:lvl1pPr>
                      <a:lvl2pPr marL="742950" indent="-285750" algn="l">
                        <a:spcBef>
                          <a:spcPct val="20000"/>
                        </a:spcBef>
                        <a:buFont typeface="Calibri" panose="020F0502020204030204" pitchFamily="34" charset="0"/>
                        <a:defRPr sz="2400">
                          <a:solidFill>
                            <a:schemeClr val="tx1"/>
                          </a:solidFill>
                          <a:latin typeface="Calibri" panose="020F0502020204030204" pitchFamily="34" charset="0"/>
                        </a:defRPr>
                      </a:lvl2pPr>
                      <a:lvl3pPr marL="1143000" indent="-228600" algn="l">
                        <a:spcBef>
                          <a:spcPct val="20000"/>
                        </a:spcBef>
                        <a:buFont typeface="Calibri" panose="020F0502020204030204" pitchFamily="34" charset="0"/>
                        <a:defRPr sz="2000">
                          <a:solidFill>
                            <a:schemeClr val="tx1"/>
                          </a:solidFill>
                          <a:latin typeface="Calibri" panose="020F0502020204030204" pitchFamily="34" charset="0"/>
                        </a:defRPr>
                      </a:lvl3pPr>
                      <a:lvl4pPr marL="1600200" indent="-228600" algn="l">
                        <a:spcBef>
                          <a:spcPct val="20000"/>
                        </a:spcBef>
                        <a:buFont typeface="Calibri" panose="020F0502020204030204" pitchFamily="34" charset="0"/>
                        <a:defRPr>
                          <a:solidFill>
                            <a:schemeClr val="tx1"/>
                          </a:solidFill>
                          <a:latin typeface="Calibri" panose="020F0502020204030204" pitchFamily="34" charset="0"/>
                        </a:defRPr>
                      </a:lvl4pPr>
                      <a:lvl5pPr marL="2057400" indent="-228600" algn="l">
                        <a:spcBef>
                          <a:spcPct val="20000"/>
                        </a:spcBef>
                        <a:buFont typeface="Calibri" panose="020F050202020403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Calibri" panose="020F0502020204030204" pitchFamily="34" charset="0"/>
                        <a:buNone/>
                        <a:tabLst/>
                      </a:pPr>
                      <a:r>
                        <a:rPr kumimoji="0" lang="en-US" altLang="en-US" sz="2200" b="0" i="0" u="none" strike="noStrike" cap="none" normalizeH="0" baseline="0">
                          <a:ln>
                            <a:noFill/>
                          </a:ln>
                          <a:solidFill>
                            <a:srgbClr val="FF8B8B"/>
                          </a:solidFill>
                          <a:effectLst/>
                          <a:latin typeface="Calibri" panose="020F0502020204030204" pitchFamily="34" charset="0"/>
                        </a:rPr>
                        <a:t>(</a:t>
                      </a:r>
                      <a:r>
                        <a:rPr kumimoji="0" lang="en-US" altLang="en-US" sz="2200" b="1" i="0" u="none" strike="noStrike" cap="none" normalizeH="0" baseline="0">
                          <a:ln>
                            <a:noFill/>
                          </a:ln>
                          <a:solidFill>
                            <a:srgbClr val="FF8B8B"/>
                          </a:solidFill>
                          <a:effectLst/>
                          <a:latin typeface="Calibri" panose="020F0502020204030204" pitchFamily="34" charset="0"/>
                        </a:rPr>
                        <a:t>IPCC</a:t>
                      </a:r>
                      <a:r>
                        <a:rPr kumimoji="0" lang="en-US" altLang="en-US" sz="2200" b="0" i="0" u="none" strike="noStrike" cap="none" normalizeH="0" baseline="0">
                          <a:ln>
                            <a:noFill/>
                          </a:ln>
                          <a:solidFill>
                            <a:srgbClr val="FF8B8B"/>
                          </a:solidFill>
                          <a:effectLst/>
                          <a:latin typeface="Calibri" panose="020F0502020204030204" pitchFamily="34" charset="0"/>
                        </a:rPr>
                        <a:t> claim) </a:t>
                      </a: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1545360"/>
                  </a:ext>
                </a:extLst>
              </a:tr>
              <a:tr h="484188">
                <a:tc>
                  <a:txBody>
                    <a:bodyPr/>
                    <a:lstStyle>
                      <a:lvl1pPr algn="l">
                        <a:spcBef>
                          <a:spcPct val="20000"/>
                        </a:spcBef>
                        <a:buFont typeface="Calibri" panose="020F0502020204030204" pitchFamily="34" charset="0"/>
                        <a:defRPr sz="2800">
                          <a:solidFill>
                            <a:schemeClr val="tx1"/>
                          </a:solidFill>
                          <a:latin typeface="Calibri" panose="020F0502020204030204" pitchFamily="34" charset="0"/>
                        </a:defRPr>
                      </a:lvl1pPr>
                      <a:lvl2pPr marL="742950" indent="-285750" algn="l">
                        <a:spcBef>
                          <a:spcPct val="20000"/>
                        </a:spcBef>
                        <a:buFont typeface="Calibri" panose="020F0502020204030204" pitchFamily="34" charset="0"/>
                        <a:defRPr sz="2400">
                          <a:solidFill>
                            <a:schemeClr val="tx1"/>
                          </a:solidFill>
                          <a:latin typeface="Calibri" panose="020F0502020204030204" pitchFamily="34" charset="0"/>
                        </a:defRPr>
                      </a:lvl2pPr>
                      <a:lvl3pPr marL="1143000" indent="-228600" algn="l">
                        <a:spcBef>
                          <a:spcPct val="20000"/>
                        </a:spcBef>
                        <a:buFont typeface="Calibri" panose="020F0502020204030204" pitchFamily="34" charset="0"/>
                        <a:defRPr sz="2000">
                          <a:solidFill>
                            <a:schemeClr val="tx1"/>
                          </a:solidFill>
                          <a:latin typeface="Calibri" panose="020F0502020204030204" pitchFamily="34" charset="0"/>
                        </a:defRPr>
                      </a:lvl3pPr>
                      <a:lvl4pPr marL="1600200" indent="-228600" algn="l">
                        <a:spcBef>
                          <a:spcPct val="20000"/>
                        </a:spcBef>
                        <a:buFont typeface="Calibri" panose="020F0502020204030204" pitchFamily="34" charset="0"/>
                        <a:defRPr>
                          <a:solidFill>
                            <a:schemeClr val="tx1"/>
                          </a:solidFill>
                          <a:latin typeface="Calibri" panose="020F0502020204030204" pitchFamily="34" charset="0"/>
                        </a:defRPr>
                      </a:lvl4pPr>
                      <a:lvl5pPr marL="2057400" indent="-228600" algn="l">
                        <a:spcBef>
                          <a:spcPct val="20000"/>
                        </a:spcBef>
                        <a:buFont typeface="Calibri" panose="020F050202020403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Calibri" panose="020F0502020204030204" pitchFamily="34" charset="0"/>
                        <a:buNone/>
                        <a:tabLst/>
                      </a:pPr>
                      <a:r>
                        <a:rPr kumimoji="0" lang="en-US" altLang="en-US" sz="2200" b="0" i="0" u="none" strike="noStrike" cap="none" normalizeH="0" baseline="0">
                          <a:ln>
                            <a:noFill/>
                          </a:ln>
                          <a:solidFill>
                            <a:schemeClr val="tx1"/>
                          </a:solidFill>
                          <a:effectLst/>
                          <a:latin typeface="Calibri" panose="020F0502020204030204" pitchFamily="34" charset="0"/>
                        </a:rPr>
                        <a:t>+1.200 mm/yr</a:t>
                      </a:r>
                    </a:p>
                  </a:txBody>
                  <a:tcPr horzOverflow="overflow">
                    <a:lnL>
                      <a:noFill/>
                    </a:lnL>
                    <a:lnR>
                      <a:noFill/>
                    </a:lnR>
                    <a:lnT>
                      <a:noFill/>
                    </a:lnT>
                    <a:lnB>
                      <a:noFill/>
                    </a:lnB>
                    <a:lnTlToBr>
                      <a:noFill/>
                    </a:lnTlToBr>
                    <a:lnBlToTr>
                      <a:noFill/>
                    </a:lnBlToTr>
                    <a:noFill/>
                  </a:tcPr>
                </a:tc>
                <a:tc>
                  <a:txBody>
                    <a:bodyPr/>
                    <a:lstStyle>
                      <a:lvl1pPr algn="l">
                        <a:spcBef>
                          <a:spcPct val="20000"/>
                        </a:spcBef>
                        <a:buFont typeface="Calibri" panose="020F0502020204030204" pitchFamily="34" charset="0"/>
                        <a:defRPr sz="2800">
                          <a:solidFill>
                            <a:schemeClr val="tx1"/>
                          </a:solidFill>
                          <a:latin typeface="Calibri" panose="020F0502020204030204" pitchFamily="34" charset="0"/>
                        </a:defRPr>
                      </a:lvl1pPr>
                      <a:lvl2pPr marL="742950" indent="-285750" algn="l">
                        <a:spcBef>
                          <a:spcPct val="20000"/>
                        </a:spcBef>
                        <a:buFont typeface="Calibri" panose="020F0502020204030204" pitchFamily="34" charset="0"/>
                        <a:defRPr sz="2400">
                          <a:solidFill>
                            <a:schemeClr val="tx1"/>
                          </a:solidFill>
                          <a:latin typeface="Calibri" panose="020F0502020204030204" pitchFamily="34" charset="0"/>
                        </a:defRPr>
                      </a:lvl2pPr>
                      <a:lvl3pPr marL="1143000" indent="-228600" algn="l">
                        <a:spcBef>
                          <a:spcPct val="20000"/>
                        </a:spcBef>
                        <a:buFont typeface="Calibri" panose="020F0502020204030204" pitchFamily="34" charset="0"/>
                        <a:defRPr sz="2000">
                          <a:solidFill>
                            <a:schemeClr val="tx1"/>
                          </a:solidFill>
                          <a:latin typeface="Calibri" panose="020F0502020204030204" pitchFamily="34" charset="0"/>
                        </a:defRPr>
                      </a:lvl3pPr>
                      <a:lvl4pPr marL="1600200" indent="-228600" algn="l">
                        <a:spcBef>
                          <a:spcPct val="20000"/>
                        </a:spcBef>
                        <a:buFont typeface="Calibri" panose="020F0502020204030204" pitchFamily="34" charset="0"/>
                        <a:defRPr>
                          <a:solidFill>
                            <a:schemeClr val="tx1"/>
                          </a:solidFill>
                          <a:latin typeface="Calibri" panose="020F0502020204030204" pitchFamily="34" charset="0"/>
                        </a:defRPr>
                      </a:lvl4pPr>
                      <a:lvl5pPr marL="2057400" indent="-228600" algn="l">
                        <a:spcBef>
                          <a:spcPct val="20000"/>
                        </a:spcBef>
                        <a:buFont typeface="Calibri" panose="020F050202020403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Calibri" panose="020F0502020204030204" pitchFamily="34" charset="0"/>
                        <a:buNone/>
                        <a:tabLst/>
                      </a:pPr>
                      <a:r>
                        <a:rPr kumimoji="0" lang="en-US" altLang="en-US" sz="2800" b="0" i="0" u="none" strike="noStrike" cap="none" normalizeH="0" baseline="0">
                          <a:ln>
                            <a:noFill/>
                          </a:ln>
                          <a:solidFill>
                            <a:schemeClr val="tx1"/>
                          </a:solidFill>
                          <a:effectLst/>
                          <a:latin typeface="Calibri" panose="020F0502020204030204" pitchFamily="34" charset="0"/>
                        </a:rPr>
                        <a:t>2013 list, 60+ yr stations, median</a:t>
                      </a: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636113966"/>
                  </a:ext>
                </a:extLst>
              </a:tr>
              <a:tr h="511175">
                <a:tc>
                  <a:txBody>
                    <a:bodyPr/>
                    <a:lstStyle>
                      <a:lvl1pPr algn="l">
                        <a:spcBef>
                          <a:spcPct val="20000"/>
                        </a:spcBef>
                        <a:buFont typeface="Calibri" panose="020F0502020204030204" pitchFamily="34" charset="0"/>
                        <a:defRPr sz="2800">
                          <a:solidFill>
                            <a:schemeClr val="tx1"/>
                          </a:solidFill>
                          <a:latin typeface="Calibri" panose="020F0502020204030204" pitchFamily="34" charset="0"/>
                        </a:defRPr>
                      </a:lvl1pPr>
                      <a:lvl2pPr marL="742950" indent="-285750" algn="l">
                        <a:spcBef>
                          <a:spcPct val="20000"/>
                        </a:spcBef>
                        <a:buFont typeface="Calibri" panose="020F0502020204030204" pitchFamily="34" charset="0"/>
                        <a:defRPr sz="2400">
                          <a:solidFill>
                            <a:schemeClr val="tx1"/>
                          </a:solidFill>
                          <a:latin typeface="Calibri" panose="020F0502020204030204" pitchFamily="34" charset="0"/>
                        </a:defRPr>
                      </a:lvl2pPr>
                      <a:lvl3pPr marL="1143000" indent="-228600" algn="l">
                        <a:spcBef>
                          <a:spcPct val="20000"/>
                        </a:spcBef>
                        <a:buFont typeface="Calibri" panose="020F0502020204030204" pitchFamily="34" charset="0"/>
                        <a:defRPr sz="2000">
                          <a:solidFill>
                            <a:schemeClr val="tx1"/>
                          </a:solidFill>
                          <a:latin typeface="Calibri" panose="020F0502020204030204" pitchFamily="34" charset="0"/>
                        </a:defRPr>
                      </a:lvl3pPr>
                      <a:lvl4pPr marL="1600200" indent="-228600" algn="l">
                        <a:spcBef>
                          <a:spcPct val="20000"/>
                        </a:spcBef>
                        <a:buFont typeface="Calibri" panose="020F0502020204030204" pitchFamily="34" charset="0"/>
                        <a:defRPr>
                          <a:solidFill>
                            <a:schemeClr val="tx1"/>
                          </a:solidFill>
                          <a:latin typeface="Calibri" panose="020F0502020204030204" pitchFamily="34" charset="0"/>
                        </a:defRPr>
                      </a:lvl4pPr>
                      <a:lvl5pPr marL="2057400" indent="-228600" algn="l">
                        <a:spcBef>
                          <a:spcPct val="20000"/>
                        </a:spcBef>
                        <a:buFont typeface="Calibri" panose="020F050202020403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Calibri" panose="020F0502020204030204" pitchFamily="34" charset="0"/>
                        <a:buNone/>
                        <a:tabLst/>
                      </a:pPr>
                      <a:r>
                        <a:rPr kumimoji="0" lang="en-US" altLang="en-US" sz="2200" b="0" i="0" u="none" strike="noStrike" cap="none" normalizeH="0" baseline="0">
                          <a:ln>
                            <a:noFill/>
                          </a:ln>
                          <a:solidFill>
                            <a:schemeClr val="tx1"/>
                          </a:solidFill>
                          <a:effectLst/>
                          <a:latin typeface="Calibri" panose="020F0502020204030204" pitchFamily="34" charset="0"/>
                        </a:rPr>
                        <a:t>+1.410 mm/yr</a:t>
                      </a:r>
                    </a:p>
                  </a:txBody>
                  <a:tcPr horzOverflow="overflow">
                    <a:lnL>
                      <a:noFill/>
                    </a:lnL>
                    <a:lnR>
                      <a:noFill/>
                    </a:lnR>
                    <a:lnT>
                      <a:noFill/>
                    </a:lnT>
                    <a:lnB>
                      <a:noFill/>
                    </a:lnB>
                    <a:lnTlToBr>
                      <a:noFill/>
                    </a:lnTlToBr>
                    <a:lnBlToTr>
                      <a:noFill/>
                    </a:lnBlToTr>
                    <a:noFill/>
                  </a:tcPr>
                </a:tc>
                <a:tc>
                  <a:txBody>
                    <a:bodyPr/>
                    <a:lstStyle>
                      <a:lvl1pPr algn="l">
                        <a:spcBef>
                          <a:spcPct val="20000"/>
                        </a:spcBef>
                        <a:buFont typeface="Calibri" panose="020F0502020204030204" pitchFamily="34" charset="0"/>
                        <a:defRPr sz="2800">
                          <a:solidFill>
                            <a:schemeClr val="tx1"/>
                          </a:solidFill>
                          <a:latin typeface="Calibri" panose="020F0502020204030204" pitchFamily="34" charset="0"/>
                        </a:defRPr>
                      </a:lvl1pPr>
                      <a:lvl2pPr marL="742950" indent="-285750" algn="l">
                        <a:spcBef>
                          <a:spcPct val="20000"/>
                        </a:spcBef>
                        <a:buFont typeface="Calibri" panose="020F0502020204030204" pitchFamily="34" charset="0"/>
                        <a:defRPr sz="2400">
                          <a:solidFill>
                            <a:schemeClr val="tx1"/>
                          </a:solidFill>
                          <a:latin typeface="Calibri" panose="020F0502020204030204" pitchFamily="34" charset="0"/>
                        </a:defRPr>
                      </a:lvl2pPr>
                      <a:lvl3pPr marL="1143000" indent="-228600" algn="l">
                        <a:spcBef>
                          <a:spcPct val="20000"/>
                        </a:spcBef>
                        <a:buFont typeface="Calibri" panose="020F0502020204030204" pitchFamily="34" charset="0"/>
                        <a:defRPr sz="2000">
                          <a:solidFill>
                            <a:schemeClr val="tx1"/>
                          </a:solidFill>
                          <a:latin typeface="Calibri" panose="020F0502020204030204" pitchFamily="34" charset="0"/>
                        </a:defRPr>
                      </a:lvl3pPr>
                      <a:lvl4pPr marL="1600200" indent="-228600" algn="l">
                        <a:spcBef>
                          <a:spcPct val="20000"/>
                        </a:spcBef>
                        <a:buFont typeface="Calibri" panose="020F0502020204030204" pitchFamily="34" charset="0"/>
                        <a:defRPr>
                          <a:solidFill>
                            <a:schemeClr val="tx1"/>
                          </a:solidFill>
                          <a:latin typeface="Calibri" panose="020F0502020204030204" pitchFamily="34" charset="0"/>
                        </a:defRPr>
                      </a:lvl4pPr>
                      <a:lvl5pPr marL="2057400" indent="-228600" algn="l">
                        <a:spcBef>
                          <a:spcPct val="20000"/>
                        </a:spcBef>
                        <a:buFont typeface="Calibri" panose="020F050202020403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Calibri" panose="020F0502020204030204" pitchFamily="34" charset="0"/>
                        <a:buNone/>
                        <a:tabLst/>
                      </a:pPr>
                      <a:r>
                        <a:rPr kumimoji="0" lang="en-US" altLang="en-US" sz="2800" b="0" i="0" u="none" strike="noStrike" cap="none" normalizeH="0" baseline="0">
                          <a:ln>
                            <a:noFill/>
                          </a:ln>
                          <a:solidFill>
                            <a:schemeClr val="tx1"/>
                          </a:solidFill>
                          <a:effectLst/>
                          <a:latin typeface="Calibri" panose="020F0502020204030204" pitchFamily="34" charset="0"/>
                        </a:rPr>
                        <a:t>2013 list (all 285 stations), median</a:t>
                      </a: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519053426"/>
                  </a:ext>
                </a:extLst>
              </a:tr>
              <a:tr h="509588">
                <a:tc>
                  <a:txBody>
                    <a:bodyPr/>
                    <a:lstStyle>
                      <a:lvl1pPr algn="l">
                        <a:spcBef>
                          <a:spcPct val="20000"/>
                        </a:spcBef>
                        <a:buFont typeface="Calibri" panose="020F0502020204030204" pitchFamily="34" charset="0"/>
                        <a:defRPr sz="2800">
                          <a:solidFill>
                            <a:schemeClr val="tx1"/>
                          </a:solidFill>
                          <a:latin typeface="Calibri" panose="020F0502020204030204" pitchFamily="34" charset="0"/>
                        </a:defRPr>
                      </a:lvl1pPr>
                      <a:lvl2pPr marL="742950" indent="-285750" algn="l">
                        <a:spcBef>
                          <a:spcPct val="20000"/>
                        </a:spcBef>
                        <a:buFont typeface="Calibri" panose="020F0502020204030204" pitchFamily="34" charset="0"/>
                        <a:defRPr sz="2400">
                          <a:solidFill>
                            <a:schemeClr val="tx1"/>
                          </a:solidFill>
                          <a:latin typeface="Calibri" panose="020F0502020204030204" pitchFamily="34" charset="0"/>
                        </a:defRPr>
                      </a:lvl2pPr>
                      <a:lvl3pPr marL="1143000" indent="-228600" algn="l">
                        <a:spcBef>
                          <a:spcPct val="20000"/>
                        </a:spcBef>
                        <a:buFont typeface="Calibri" panose="020F0502020204030204" pitchFamily="34" charset="0"/>
                        <a:defRPr sz="2000">
                          <a:solidFill>
                            <a:schemeClr val="tx1"/>
                          </a:solidFill>
                          <a:latin typeface="Calibri" panose="020F0502020204030204" pitchFamily="34" charset="0"/>
                        </a:defRPr>
                      </a:lvl3pPr>
                      <a:lvl4pPr marL="1600200" indent="-228600" algn="l">
                        <a:spcBef>
                          <a:spcPct val="20000"/>
                        </a:spcBef>
                        <a:buFont typeface="Calibri" panose="020F0502020204030204" pitchFamily="34" charset="0"/>
                        <a:defRPr>
                          <a:solidFill>
                            <a:schemeClr val="tx1"/>
                          </a:solidFill>
                          <a:latin typeface="Calibri" panose="020F0502020204030204" pitchFamily="34" charset="0"/>
                        </a:defRPr>
                      </a:lvl4pPr>
                      <a:lvl5pPr marL="2057400" indent="-228600" algn="l">
                        <a:spcBef>
                          <a:spcPct val="20000"/>
                        </a:spcBef>
                        <a:buFont typeface="Calibri" panose="020F050202020403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Calibri" panose="020F0502020204030204" pitchFamily="34" charset="0"/>
                        <a:buNone/>
                        <a:tabLst/>
                      </a:pPr>
                      <a:r>
                        <a:rPr kumimoji="0" lang="en-US" altLang="en-US" sz="2200" b="0" i="0" u="none" strike="noStrike" cap="none" normalizeH="0" baseline="0">
                          <a:ln>
                            <a:noFill/>
                          </a:ln>
                          <a:solidFill>
                            <a:schemeClr val="tx1"/>
                          </a:solidFill>
                          <a:effectLst/>
                          <a:latin typeface="Calibri" panose="020F0502020204030204" pitchFamily="34" charset="0"/>
                        </a:rPr>
                        <a:t>+1.273 mm/yr</a:t>
                      </a:r>
                    </a:p>
                  </a:txBody>
                  <a:tcPr horzOverflow="overflow">
                    <a:lnL>
                      <a:noFill/>
                    </a:lnL>
                    <a:lnR>
                      <a:noFill/>
                    </a:lnR>
                    <a:lnT>
                      <a:noFill/>
                    </a:lnT>
                    <a:lnB>
                      <a:noFill/>
                    </a:lnB>
                    <a:lnTlToBr>
                      <a:noFill/>
                    </a:lnTlToBr>
                    <a:lnBlToTr>
                      <a:noFill/>
                    </a:lnBlToTr>
                    <a:noFill/>
                  </a:tcPr>
                </a:tc>
                <a:tc>
                  <a:txBody>
                    <a:bodyPr/>
                    <a:lstStyle>
                      <a:lvl1pPr algn="l">
                        <a:spcBef>
                          <a:spcPct val="20000"/>
                        </a:spcBef>
                        <a:buFont typeface="Calibri" panose="020F0502020204030204" pitchFamily="34" charset="0"/>
                        <a:defRPr sz="2800">
                          <a:solidFill>
                            <a:schemeClr val="tx1"/>
                          </a:solidFill>
                          <a:latin typeface="Calibri" panose="020F0502020204030204" pitchFamily="34" charset="0"/>
                        </a:defRPr>
                      </a:lvl1pPr>
                      <a:lvl2pPr marL="742950" indent="-285750" algn="l">
                        <a:spcBef>
                          <a:spcPct val="20000"/>
                        </a:spcBef>
                        <a:buFont typeface="Calibri" panose="020F0502020204030204" pitchFamily="34" charset="0"/>
                        <a:defRPr sz="2400">
                          <a:solidFill>
                            <a:schemeClr val="tx1"/>
                          </a:solidFill>
                          <a:latin typeface="Calibri" panose="020F0502020204030204" pitchFamily="34" charset="0"/>
                        </a:defRPr>
                      </a:lvl2pPr>
                      <a:lvl3pPr marL="1143000" indent="-228600" algn="l">
                        <a:spcBef>
                          <a:spcPct val="20000"/>
                        </a:spcBef>
                        <a:buFont typeface="Calibri" panose="020F0502020204030204" pitchFamily="34" charset="0"/>
                        <a:defRPr sz="2000">
                          <a:solidFill>
                            <a:schemeClr val="tx1"/>
                          </a:solidFill>
                          <a:latin typeface="Calibri" panose="020F0502020204030204" pitchFamily="34" charset="0"/>
                        </a:defRPr>
                      </a:lvl3pPr>
                      <a:lvl4pPr marL="1600200" indent="-228600" algn="l">
                        <a:spcBef>
                          <a:spcPct val="20000"/>
                        </a:spcBef>
                        <a:buFont typeface="Calibri" panose="020F0502020204030204" pitchFamily="34" charset="0"/>
                        <a:defRPr>
                          <a:solidFill>
                            <a:schemeClr val="tx1"/>
                          </a:solidFill>
                          <a:latin typeface="Calibri" panose="020F0502020204030204" pitchFamily="34" charset="0"/>
                        </a:defRPr>
                      </a:lvl4pPr>
                      <a:lvl5pPr marL="2057400" indent="-228600" algn="l">
                        <a:spcBef>
                          <a:spcPct val="20000"/>
                        </a:spcBef>
                        <a:buFont typeface="Calibri" panose="020F050202020403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Calibri" panose="020F0502020204030204" pitchFamily="34" charset="0"/>
                        <a:defRPr>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Calibri" panose="020F0502020204030204" pitchFamily="34" charset="0"/>
                        <a:buNone/>
                        <a:tabLst/>
                      </a:pPr>
                      <a:r>
                        <a:rPr kumimoji="0" lang="en-US" altLang="en-US" sz="2800" b="0" i="0" u="none" strike="noStrike" cap="none" normalizeH="0" baseline="0">
                          <a:ln>
                            <a:noFill/>
                          </a:ln>
                          <a:solidFill>
                            <a:schemeClr val="tx1"/>
                          </a:solidFill>
                          <a:effectLst/>
                          <a:latin typeface="Calibri" panose="020F0502020204030204" pitchFamily="34" charset="0"/>
                        </a:rPr>
                        <a:t>2013 list (all 285 stations), average</a:t>
                      </a: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888529587"/>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6196">
                                            <p:txEl>
                                              <p:pRg st="0" end="0"/>
                                            </p:txEl>
                                          </p:spTgt>
                                        </p:tgtEl>
                                        <p:attrNameLst>
                                          <p:attrName>style.visibility</p:attrName>
                                        </p:attrNameLst>
                                      </p:cBhvr>
                                      <p:to>
                                        <p:strVal val="visible"/>
                                      </p:to>
                                    </p:set>
                                    <p:anim calcmode="lin" valueType="num">
                                      <p:cBhvr additive="base">
                                        <p:cTn id="7" dur="500" fill="hold"/>
                                        <p:tgtEl>
                                          <p:spTgt spid="13619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619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6" grpId="0" build="allAtOnce"/>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Title 1">
            <a:extLst>
              <a:ext uri="{FF2B5EF4-FFF2-40B4-BE49-F238E27FC236}">
                <a16:creationId xmlns:a16="http://schemas.microsoft.com/office/drawing/2014/main" id="{A4D86ED4-33F3-1DCA-AB5A-AD3FB98B3DF1}"/>
              </a:ext>
            </a:extLst>
          </p:cNvPr>
          <p:cNvSpPr>
            <a:spLocks noGrp="1"/>
          </p:cNvSpPr>
          <p:nvPr>
            <p:ph type="ctrTitle" idx="4294967295"/>
          </p:nvPr>
        </p:nvSpPr>
        <p:spPr>
          <a:xfrm>
            <a:off x="685800" y="1066800"/>
            <a:ext cx="7772400" cy="1470025"/>
          </a:xfrm>
        </p:spPr>
        <p:txBody>
          <a:bodyPr/>
          <a:lstStyle/>
          <a:p>
            <a:r>
              <a:rPr lang="en-US" altLang="en-US"/>
              <a:t>IPCC AR4  (2007)</a:t>
            </a:r>
            <a:br>
              <a:rPr lang="en-US" altLang="en-US" sz="2000"/>
            </a:br>
            <a:r>
              <a:rPr lang="en-US" altLang="en-US" sz="2000"/>
              <a:t>(the fine print)</a:t>
            </a:r>
            <a:endParaRPr lang="en-US" altLang="en-US"/>
          </a:p>
        </p:txBody>
      </p:sp>
      <p:sp>
        <p:nvSpPr>
          <p:cNvPr id="249859" name="Subtitle 2">
            <a:extLst>
              <a:ext uri="{FF2B5EF4-FFF2-40B4-BE49-F238E27FC236}">
                <a16:creationId xmlns:a16="http://schemas.microsoft.com/office/drawing/2014/main" id="{7B07533B-272B-17F2-767E-B4A37C03344E}"/>
              </a:ext>
            </a:extLst>
          </p:cNvPr>
          <p:cNvSpPr>
            <a:spLocks noGrp="1"/>
          </p:cNvSpPr>
          <p:nvPr>
            <p:ph type="subTitle" idx="4294967295"/>
          </p:nvPr>
        </p:nvSpPr>
        <p:spPr>
          <a:xfrm>
            <a:off x="1371600" y="2895600"/>
            <a:ext cx="6400800" cy="1752600"/>
          </a:xfrm>
        </p:spPr>
        <p:txBody>
          <a:bodyPr/>
          <a:lstStyle/>
          <a:p>
            <a:pPr marL="0" indent="0" algn="just">
              <a:buFont typeface="Calibri" panose="020F0502020204030204" pitchFamily="34" charset="0"/>
              <a:buNone/>
            </a:pPr>
            <a:r>
              <a:rPr lang="en-US" altLang="en-US" sz="3600" i="1">
                <a:solidFill>
                  <a:srgbClr val="FFFFFF"/>
                </a:solidFill>
              </a:rPr>
              <a:t>“Trends in tide gauge records are corrected for GIA using models, but not for other land motions.”</a:t>
            </a:r>
          </a:p>
        </p:txBody>
      </p:sp>
      <p:sp>
        <p:nvSpPr>
          <p:cNvPr id="249860" name="Text Box 5">
            <a:extLst>
              <a:ext uri="{FF2B5EF4-FFF2-40B4-BE49-F238E27FC236}">
                <a16:creationId xmlns:a16="http://schemas.microsoft.com/office/drawing/2014/main" id="{5B8A4CA9-A59D-C6D2-3D85-38406F0618AA}"/>
              </a:ext>
            </a:extLst>
          </p:cNvPr>
          <p:cNvSpPr txBox="1">
            <a:spLocks noChangeArrowheads="1"/>
          </p:cNvSpPr>
          <p:nvPr/>
        </p:nvSpPr>
        <p:spPr bwMode="auto">
          <a:xfrm>
            <a:off x="1371600" y="4724400"/>
            <a:ext cx="60960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90000"/>
              </a:lnSpc>
              <a:spcBef>
                <a:spcPct val="20000"/>
              </a:spcBef>
              <a:buFont typeface="Calibri" panose="020F0502020204030204" pitchFamily="34" charset="0"/>
              <a:buNone/>
            </a:pPr>
            <a:r>
              <a:rPr lang="en-US" altLang="en-US" sz="1800" i="0">
                <a:solidFill>
                  <a:srgbClr val="FFFFFF"/>
                </a:solidFill>
              </a:rPr>
              <a:t>[AR4, WG1, Sec. 5.5.2.1]</a:t>
            </a:r>
            <a:endParaRPr lang="en-US" altLang="en-US" sz="1800" i="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Title 3">
            <a:extLst>
              <a:ext uri="{FF2B5EF4-FFF2-40B4-BE49-F238E27FC236}">
                <a16:creationId xmlns:a16="http://schemas.microsoft.com/office/drawing/2014/main" id="{EA9398B8-785A-38AF-AF95-69E9F910A9DC}"/>
              </a:ext>
            </a:extLst>
          </p:cNvPr>
          <p:cNvSpPr>
            <a:spLocks noGrp="1"/>
          </p:cNvSpPr>
          <p:nvPr>
            <p:ph type="ctrTitle" idx="4294967295"/>
          </p:nvPr>
        </p:nvSpPr>
        <p:spPr>
          <a:xfrm>
            <a:off x="685800" y="533400"/>
            <a:ext cx="7772400" cy="1470025"/>
          </a:xfrm>
        </p:spPr>
        <p:txBody>
          <a:bodyPr/>
          <a:lstStyle/>
          <a:p>
            <a:r>
              <a:rPr lang="en-US" altLang="en-US"/>
              <a:t>John Daly</a:t>
            </a:r>
          </a:p>
        </p:txBody>
      </p:sp>
      <p:sp>
        <p:nvSpPr>
          <p:cNvPr id="251907" name="Subtitle 7">
            <a:extLst>
              <a:ext uri="{FF2B5EF4-FFF2-40B4-BE49-F238E27FC236}">
                <a16:creationId xmlns:a16="http://schemas.microsoft.com/office/drawing/2014/main" id="{C2259379-5B8F-8D50-5340-B5C7C05C454E}"/>
              </a:ext>
            </a:extLst>
          </p:cNvPr>
          <p:cNvSpPr>
            <a:spLocks noGrp="1"/>
          </p:cNvSpPr>
          <p:nvPr>
            <p:ph type="subTitle" idx="4294967295"/>
          </p:nvPr>
        </p:nvSpPr>
        <p:spPr>
          <a:xfrm>
            <a:off x="914400" y="1981200"/>
            <a:ext cx="7467600" cy="4191000"/>
          </a:xfrm>
        </p:spPr>
        <p:txBody>
          <a:bodyPr/>
          <a:lstStyle/>
          <a:p>
            <a:pPr marL="0" indent="0" algn="just">
              <a:buFont typeface="Calibri" panose="020F0502020204030204" pitchFamily="34" charset="0"/>
              <a:buNone/>
            </a:pPr>
            <a:r>
              <a:rPr lang="en-US" altLang="en-US" sz="2800" i="1">
                <a:solidFill>
                  <a:srgbClr val="FFFFFF"/>
                </a:solidFill>
              </a:rPr>
              <a:t>"The impression has been conveyed to the world's public, media, and policymakers, that the sea level rise of 18 cm in the past century is an observed quantity and therefore not open to much dispute. What is not widely known is that this quantity is largely the product of </a:t>
            </a:r>
            <a:r>
              <a:rPr lang="en-US" altLang="en-US" sz="2800" i="1" u="sng">
                <a:solidFill>
                  <a:srgbClr val="FFFFFF"/>
                </a:solidFill>
              </a:rPr>
              <a:t>modeling</a:t>
            </a:r>
            <a:r>
              <a:rPr lang="en-US" altLang="en-US" sz="2800" i="1">
                <a:solidFill>
                  <a:srgbClr val="FFFFFF"/>
                </a:solidFill>
              </a:rPr>
              <a:t>, not observation, and thus very much open to dispute, especially as sea level data in many parts of the world fails to live up to the IPCC claims."</a:t>
            </a:r>
            <a:endParaRPr lang="en-US" altLang="en-US" sz="2800">
              <a:solidFill>
                <a:srgbClr val="FFFFFF"/>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9" name="Picture 7">
            <a:extLst>
              <a:ext uri="{FF2B5EF4-FFF2-40B4-BE49-F238E27FC236}">
                <a16:creationId xmlns:a16="http://schemas.microsoft.com/office/drawing/2014/main" id="{772DAEE2-AA08-F754-260E-44BF4432DE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413" y="1624013"/>
            <a:ext cx="7621587" cy="3609975"/>
          </a:xfrm>
          <a:prstGeom prst="rect">
            <a:avLst/>
          </a:prstGeom>
          <a:noFill/>
          <a:extLst>
            <a:ext uri="{909E8E84-426E-40DD-AFC4-6F175D3DCCD1}">
              <a14:hiddenFill xmlns:a14="http://schemas.microsoft.com/office/drawing/2010/main">
                <a:solidFill>
                  <a:srgbClr val="FFFFFF"/>
                </a:solidFill>
              </a14:hiddenFill>
            </a:ext>
          </a:extLst>
        </p:spPr>
      </p:pic>
      <p:sp>
        <p:nvSpPr>
          <p:cNvPr id="161795" name="Text Box 5">
            <a:extLst>
              <a:ext uri="{FF2B5EF4-FFF2-40B4-BE49-F238E27FC236}">
                <a16:creationId xmlns:a16="http://schemas.microsoft.com/office/drawing/2014/main" id="{47C26098-C6E7-95C9-96B4-46F3A7D6120B}"/>
              </a:ext>
            </a:extLst>
          </p:cNvPr>
          <p:cNvSpPr txBox="1">
            <a:spLocks noChangeArrowheads="1"/>
          </p:cNvSpPr>
          <p:nvPr/>
        </p:nvSpPr>
        <p:spPr bwMode="auto">
          <a:xfrm>
            <a:off x="914400" y="6019800"/>
            <a:ext cx="7391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sz="2400" i="0"/>
              <a:t>2010 NC SLR AR predicts huge </a:t>
            </a:r>
            <a:r>
              <a:rPr lang="en-US" altLang="en-US" sz="2400" b="1" i="0" u="sng"/>
              <a:t>acceleration</a:t>
            </a:r>
            <a:r>
              <a:rPr lang="en-US" altLang="en-US" sz="2400" i="0"/>
              <a:t> in SLR</a:t>
            </a:r>
          </a:p>
        </p:txBody>
      </p:sp>
      <p:sp>
        <p:nvSpPr>
          <p:cNvPr id="161796" name="Title 1">
            <a:extLst>
              <a:ext uri="{FF2B5EF4-FFF2-40B4-BE49-F238E27FC236}">
                <a16:creationId xmlns:a16="http://schemas.microsoft.com/office/drawing/2014/main" id="{ECA2D74A-63C3-BA64-D081-D776461E1579}"/>
              </a:ext>
            </a:extLst>
          </p:cNvPr>
          <p:cNvSpPr>
            <a:spLocks/>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a:defRPr sz="4400">
                <a:solidFill>
                  <a:schemeClr val="tx1"/>
                </a:solidFill>
                <a:latin typeface="Calibri" panose="020F0502020204030204" pitchFamily="34" charset="0"/>
              </a:defRPr>
            </a:lvl1pPr>
            <a:lvl2pPr algn="ctr">
              <a:defRPr sz="4400">
                <a:solidFill>
                  <a:schemeClr val="tx1"/>
                </a:solidFill>
                <a:latin typeface="Calibri" panose="020F0502020204030204" pitchFamily="34" charset="0"/>
              </a:defRPr>
            </a:lvl2pPr>
            <a:lvl3pPr algn="ctr">
              <a:defRPr sz="4400">
                <a:solidFill>
                  <a:schemeClr val="tx1"/>
                </a:solidFill>
                <a:latin typeface="Calibri" panose="020F0502020204030204" pitchFamily="34" charset="0"/>
              </a:defRPr>
            </a:lvl3pPr>
            <a:lvl4pPr algn="ctr">
              <a:defRPr sz="4400">
                <a:solidFill>
                  <a:schemeClr val="tx1"/>
                </a:solidFill>
                <a:latin typeface="Calibri" panose="020F0502020204030204" pitchFamily="34" charset="0"/>
              </a:defRPr>
            </a:lvl4pPr>
            <a:lvl5pPr algn="ctr">
              <a:defRPr sz="4400">
                <a:solidFill>
                  <a:schemeClr val="tx1"/>
                </a:solidFill>
                <a:latin typeface="Calibri" panose="020F0502020204030204" pitchFamily="34" charset="0"/>
              </a:defRPr>
            </a:lvl5pPr>
            <a:lvl6pPr marL="457200" algn="ctr" eaLnBrk="0" fontAlgn="base" hangingPunct="0">
              <a:spcBef>
                <a:spcPct val="0"/>
              </a:spcBef>
              <a:spcAft>
                <a:spcPct val="0"/>
              </a:spcAft>
              <a:defRPr sz="4400">
                <a:solidFill>
                  <a:schemeClr val="tx1"/>
                </a:solidFill>
                <a:latin typeface="Calibri" panose="020F0502020204030204" pitchFamily="34" charset="0"/>
              </a:defRPr>
            </a:lvl6pPr>
            <a:lvl7pPr marL="914400" algn="ctr" eaLnBrk="0" fontAlgn="base" hangingPunct="0">
              <a:spcBef>
                <a:spcPct val="0"/>
              </a:spcBef>
              <a:spcAft>
                <a:spcPct val="0"/>
              </a:spcAft>
              <a:defRPr sz="4400">
                <a:solidFill>
                  <a:schemeClr val="tx1"/>
                </a:solidFill>
                <a:latin typeface="Calibri" panose="020F0502020204030204" pitchFamily="34" charset="0"/>
              </a:defRPr>
            </a:lvl7pPr>
            <a:lvl8pPr marL="1371600" algn="ctr" eaLnBrk="0" fontAlgn="base" hangingPunct="0">
              <a:spcBef>
                <a:spcPct val="0"/>
              </a:spcBef>
              <a:spcAft>
                <a:spcPct val="0"/>
              </a:spcAft>
              <a:defRPr sz="4400">
                <a:solidFill>
                  <a:schemeClr val="tx1"/>
                </a:solidFill>
                <a:latin typeface="Calibri" panose="020F0502020204030204" pitchFamily="34" charset="0"/>
              </a:defRPr>
            </a:lvl8pPr>
            <a:lvl9pPr marL="1828800" algn="ctr" eaLnBrk="0" fontAlgn="base" hangingPunct="0">
              <a:spcBef>
                <a:spcPct val="0"/>
              </a:spcBef>
              <a:spcAft>
                <a:spcPct val="0"/>
              </a:spcAft>
              <a:defRPr sz="4400">
                <a:solidFill>
                  <a:schemeClr val="tx1"/>
                </a:solidFill>
                <a:latin typeface="Calibri" panose="020F0502020204030204" pitchFamily="34" charset="0"/>
              </a:defRPr>
            </a:lvl9pPr>
          </a:lstStyle>
          <a:p>
            <a:pPr eaLnBrk="1" hangingPunct="1"/>
            <a:r>
              <a:rPr lang="en-US" altLang="en-US" sz="3200" i="0">
                <a:solidFill>
                  <a:srgbClr val="FFFFFF"/>
                </a:solidFill>
              </a:rPr>
              <a:t>CRC Science Panel Report</a:t>
            </a:r>
          </a:p>
        </p:txBody>
      </p:sp>
      <p:sp>
        <p:nvSpPr>
          <p:cNvPr id="161797" name="Text Box 5">
            <a:extLst>
              <a:ext uri="{FF2B5EF4-FFF2-40B4-BE49-F238E27FC236}">
                <a16:creationId xmlns:a16="http://schemas.microsoft.com/office/drawing/2014/main" id="{0515E96B-FE6B-8782-7320-790A8E6718E6}"/>
              </a:ext>
            </a:extLst>
          </p:cNvPr>
          <p:cNvSpPr txBox="1">
            <a:spLocks noChangeArrowheads="1"/>
          </p:cNvSpPr>
          <p:nvPr/>
        </p:nvSpPr>
        <p:spPr bwMode="auto">
          <a:xfrm>
            <a:off x="1600200" y="1600200"/>
            <a:ext cx="59436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sz="2800" u="sng"/>
              <a:t>Mythical acceleration</a:t>
            </a:r>
            <a:endParaRPr lang="en-US" altLang="en-US" sz="2800"/>
          </a:p>
        </p:txBody>
      </p:sp>
      <p:pic>
        <p:nvPicPr>
          <p:cNvPr id="161798" name="Picture 6">
            <a:extLst>
              <a:ext uri="{FF2B5EF4-FFF2-40B4-BE49-F238E27FC236}">
                <a16:creationId xmlns:a16="http://schemas.microsoft.com/office/drawing/2014/main" id="{ADA0BCAF-5182-666A-C21F-6A5DA0DF52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0413" y="1624013"/>
            <a:ext cx="7621587" cy="36099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2000"/>
                                        <p:tgtEl>
                                          <p:spTgt spid="161798"/>
                                        </p:tgtEl>
                                      </p:cBhvr>
                                    </p:animEffect>
                                    <p:set>
                                      <p:cBhvr>
                                        <p:cTn id="7" dur="1" fill="hold">
                                          <p:stCondLst>
                                            <p:cond delay="1999"/>
                                          </p:stCondLst>
                                        </p:cTn>
                                        <p:tgtEl>
                                          <p:spTgt spid="16179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 Box 5">
            <a:extLst>
              <a:ext uri="{FF2B5EF4-FFF2-40B4-BE49-F238E27FC236}">
                <a16:creationId xmlns:a16="http://schemas.microsoft.com/office/drawing/2014/main" id="{7E01E350-0557-FC89-6E56-0F9E1CCE7392}"/>
              </a:ext>
            </a:extLst>
          </p:cNvPr>
          <p:cNvSpPr txBox="1">
            <a:spLocks noChangeArrowheads="1"/>
          </p:cNvSpPr>
          <p:nvPr/>
        </p:nvSpPr>
        <p:spPr bwMode="auto">
          <a:xfrm>
            <a:off x="457200" y="1752600"/>
            <a:ext cx="8458200"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000" i="0">
                <a:solidFill>
                  <a:srgbClr val="FFFFFF"/>
                </a:solidFill>
              </a:rPr>
              <a:t>Sea level rises or falls at different rates in different places:  -8 mm/year  to  +6 mm/year</a:t>
            </a:r>
          </a:p>
          <a:p>
            <a:pPr eaLnBrk="1" hangingPunct="1"/>
            <a:endParaRPr lang="en-US" altLang="en-US" sz="3000" i="0">
              <a:solidFill>
                <a:srgbClr val="FFFFFF"/>
              </a:solidFill>
            </a:endParaRPr>
          </a:p>
          <a:p>
            <a:pPr eaLnBrk="1" hangingPunct="1"/>
            <a:endParaRPr lang="en-US" altLang="en-US" sz="3000" i="0">
              <a:solidFill>
                <a:srgbClr val="FFFFFF"/>
              </a:solidFill>
            </a:endParaRPr>
          </a:p>
          <a:p>
            <a:pPr eaLnBrk="1" hangingPunct="1"/>
            <a:r>
              <a:rPr lang="en-US" altLang="en-US" sz="3000" i="0">
                <a:solidFill>
                  <a:srgbClr val="FFFFFF"/>
                </a:solidFill>
              </a:rPr>
              <a:t>So why Duck?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Title 2">
            <a:extLst>
              <a:ext uri="{FF2B5EF4-FFF2-40B4-BE49-F238E27FC236}">
                <a16:creationId xmlns:a16="http://schemas.microsoft.com/office/drawing/2014/main" id="{8BBEBA7A-2B1E-20F2-3123-76D35CF35774}"/>
              </a:ext>
            </a:extLst>
          </p:cNvPr>
          <p:cNvSpPr>
            <a:spLocks noGrp="1"/>
          </p:cNvSpPr>
          <p:nvPr>
            <p:ph type="title" idx="4294967295"/>
          </p:nvPr>
        </p:nvSpPr>
        <p:spPr>
          <a:xfrm>
            <a:off x="457200" y="1600200"/>
            <a:ext cx="8229600" cy="579438"/>
          </a:xfrm>
        </p:spPr>
        <p:txBody>
          <a:bodyPr/>
          <a:lstStyle/>
          <a:p>
            <a:r>
              <a:rPr lang="en-US" altLang="en-US" sz="3600"/>
              <a:t>Why Duck?</a:t>
            </a:r>
          </a:p>
        </p:txBody>
      </p:sp>
      <p:pic>
        <p:nvPicPr>
          <p:cNvPr id="176131" name="Content Placeholder 6" descr="Pages from NC Sea-Level Rise Assessment Report 2010 - CRC Science Panel-pg 10.jpg">
            <a:extLst>
              <a:ext uri="{FF2B5EF4-FFF2-40B4-BE49-F238E27FC236}">
                <a16:creationId xmlns:a16="http://schemas.microsoft.com/office/drawing/2014/main" id="{205C6AD6-E830-D458-4E78-AEDF16A9966D}"/>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rcRect l="10568" t="64047" r="13008" b="12708"/>
          <a:stretch>
            <a:fillRect/>
          </a:stretch>
        </p:blipFill>
        <p:spPr>
          <a:xfrm>
            <a:off x="0" y="2514600"/>
            <a:ext cx="9097963" cy="3581400"/>
          </a:xfrm>
        </p:spPr>
      </p:pic>
      <p:sp>
        <p:nvSpPr>
          <p:cNvPr id="11" name="Oval 10">
            <a:extLst>
              <a:ext uri="{FF2B5EF4-FFF2-40B4-BE49-F238E27FC236}">
                <a16:creationId xmlns:a16="http://schemas.microsoft.com/office/drawing/2014/main" id="{091F7BAB-2648-C4F8-FF1F-5F1953EC9082}"/>
              </a:ext>
            </a:extLst>
          </p:cNvPr>
          <p:cNvSpPr/>
          <p:nvPr/>
        </p:nvSpPr>
        <p:spPr>
          <a:xfrm>
            <a:off x="3352800" y="4953000"/>
            <a:ext cx="1600200" cy="533400"/>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0" dirty="0"/>
          </a:p>
        </p:txBody>
      </p:sp>
      <p:sp>
        <p:nvSpPr>
          <p:cNvPr id="12" name="Oval 11">
            <a:extLst>
              <a:ext uri="{FF2B5EF4-FFF2-40B4-BE49-F238E27FC236}">
                <a16:creationId xmlns:a16="http://schemas.microsoft.com/office/drawing/2014/main" id="{8799719C-6490-A339-FEE1-D7C6FE8CF034}"/>
              </a:ext>
            </a:extLst>
          </p:cNvPr>
          <p:cNvSpPr/>
          <p:nvPr/>
        </p:nvSpPr>
        <p:spPr>
          <a:xfrm>
            <a:off x="3276600" y="3657600"/>
            <a:ext cx="1600200" cy="533400"/>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i="0" dirty="0"/>
          </a:p>
        </p:txBody>
      </p:sp>
      <p:sp>
        <p:nvSpPr>
          <p:cNvPr id="176136" name="Title 1">
            <a:extLst>
              <a:ext uri="{FF2B5EF4-FFF2-40B4-BE49-F238E27FC236}">
                <a16:creationId xmlns:a16="http://schemas.microsoft.com/office/drawing/2014/main" id="{886866DC-C396-F41A-7569-09E88D765CBE}"/>
              </a:ext>
            </a:extLst>
          </p:cNvPr>
          <p:cNvSpPr>
            <a:spLocks/>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a:defRPr sz="4400">
                <a:solidFill>
                  <a:schemeClr val="tx1"/>
                </a:solidFill>
                <a:latin typeface="Calibri" panose="020F0502020204030204" pitchFamily="34" charset="0"/>
              </a:defRPr>
            </a:lvl1pPr>
            <a:lvl2pPr algn="ctr">
              <a:defRPr sz="4400">
                <a:solidFill>
                  <a:schemeClr val="tx1"/>
                </a:solidFill>
                <a:latin typeface="Calibri" panose="020F0502020204030204" pitchFamily="34" charset="0"/>
              </a:defRPr>
            </a:lvl2pPr>
            <a:lvl3pPr algn="ctr">
              <a:defRPr sz="4400">
                <a:solidFill>
                  <a:schemeClr val="tx1"/>
                </a:solidFill>
                <a:latin typeface="Calibri" panose="020F0502020204030204" pitchFamily="34" charset="0"/>
              </a:defRPr>
            </a:lvl3pPr>
            <a:lvl4pPr algn="ctr">
              <a:defRPr sz="4400">
                <a:solidFill>
                  <a:schemeClr val="tx1"/>
                </a:solidFill>
                <a:latin typeface="Calibri" panose="020F0502020204030204" pitchFamily="34" charset="0"/>
              </a:defRPr>
            </a:lvl4pPr>
            <a:lvl5pPr algn="ctr">
              <a:defRPr sz="4400">
                <a:solidFill>
                  <a:schemeClr val="tx1"/>
                </a:solidFill>
                <a:latin typeface="Calibri" panose="020F0502020204030204" pitchFamily="34" charset="0"/>
              </a:defRPr>
            </a:lvl5pPr>
            <a:lvl6pPr marL="457200" algn="ctr" eaLnBrk="0" fontAlgn="base" hangingPunct="0">
              <a:spcBef>
                <a:spcPct val="0"/>
              </a:spcBef>
              <a:spcAft>
                <a:spcPct val="0"/>
              </a:spcAft>
              <a:defRPr sz="4400">
                <a:solidFill>
                  <a:schemeClr val="tx1"/>
                </a:solidFill>
                <a:latin typeface="Calibri" panose="020F0502020204030204" pitchFamily="34" charset="0"/>
              </a:defRPr>
            </a:lvl6pPr>
            <a:lvl7pPr marL="914400" algn="ctr" eaLnBrk="0" fontAlgn="base" hangingPunct="0">
              <a:spcBef>
                <a:spcPct val="0"/>
              </a:spcBef>
              <a:spcAft>
                <a:spcPct val="0"/>
              </a:spcAft>
              <a:defRPr sz="4400">
                <a:solidFill>
                  <a:schemeClr val="tx1"/>
                </a:solidFill>
                <a:latin typeface="Calibri" panose="020F0502020204030204" pitchFamily="34" charset="0"/>
              </a:defRPr>
            </a:lvl7pPr>
            <a:lvl8pPr marL="1371600" algn="ctr" eaLnBrk="0" fontAlgn="base" hangingPunct="0">
              <a:spcBef>
                <a:spcPct val="0"/>
              </a:spcBef>
              <a:spcAft>
                <a:spcPct val="0"/>
              </a:spcAft>
              <a:defRPr sz="4400">
                <a:solidFill>
                  <a:schemeClr val="tx1"/>
                </a:solidFill>
                <a:latin typeface="Calibri" panose="020F0502020204030204" pitchFamily="34" charset="0"/>
              </a:defRPr>
            </a:lvl8pPr>
            <a:lvl9pPr marL="1828800" algn="ctr" eaLnBrk="0" fontAlgn="base" hangingPunct="0">
              <a:spcBef>
                <a:spcPct val="0"/>
              </a:spcBef>
              <a:spcAft>
                <a:spcPct val="0"/>
              </a:spcAft>
              <a:defRPr sz="4400">
                <a:solidFill>
                  <a:schemeClr val="tx1"/>
                </a:solidFill>
                <a:latin typeface="Calibri" panose="020F0502020204030204" pitchFamily="34" charset="0"/>
              </a:defRPr>
            </a:lvl9pPr>
          </a:lstStyle>
          <a:p>
            <a:pPr eaLnBrk="1" hangingPunct="1"/>
            <a:r>
              <a:rPr lang="en-US" altLang="en-US" sz="3200" i="0">
                <a:solidFill>
                  <a:srgbClr val="FFFFFF"/>
                </a:solidFill>
              </a:rPr>
              <a:t>CRC Science Panel Report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10" dur="1000" fill="hold"/>
                                        <p:tgtEl>
                                          <p:spTgt spid="1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2"/>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strVal val="#ppt_w*0.70"/>
                                          </p:val>
                                        </p:tav>
                                        <p:tav tm="100000">
                                          <p:val>
                                            <p:strVal val="#ppt_w"/>
                                          </p:val>
                                        </p:tav>
                                      </p:tavLst>
                                    </p:anim>
                                    <p:anim calcmode="lin" valueType="num">
                                      <p:cBhvr>
                                        <p:cTn id="20" dur="500" fill="hold"/>
                                        <p:tgtEl>
                                          <p:spTgt spid="11"/>
                                        </p:tgtEl>
                                        <p:attrNameLst>
                                          <p:attrName>ppt_h</p:attrName>
                                        </p:attrNameLst>
                                      </p:cBhvr>
                                      <p:tavLst>
                                        <p:tav tm="0">
                                          <p:val>
                                            <p:strVal val="#ppt_h"/>
                                          </p:val>
                                        </p:tav>
                                        <p:tav tm="100000">
                                          <p:val>
                                            <p:strVal val="#ppt_h"/>
                                          </p:val>
                                        </p:tav>
                                      </p:tavLst>
                                    </p:anim>
                                    <p:animEffect transition="in" filter="fade">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ext Box 2">
            <a:extLst>
              <a:ext uri="{FF2B5EF4-FFF2-40B4-BE49-F238E27FC236}">
                <a16:creationId xmlns:a16="http://schemas.microsoft.com/office/drawing/2014/main" id="{4DD8C87B-EDFE-F231-1A58-43AA890DAA0E}"/>
              </a:ext>
            </a:extLst>
          </p:cNvPr>
          <p:cNvSpPr txBox="1">
            <a:spLocks noChangeArrowheads="1"/>
          </p:cNvSpPr>
          <p:nvPr/>
        </p:nvSpPr>
        <p:spPr bwMode="auto">
          <a:xfrm>
            <a:off x="914400" y="2438400"/>
            <a:ext cx="7467600" cy="252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sz="3200" u="sng"/>
          </a:p>
          <a:p>
            <a:pPr eaLnBrk="1" hangingPunct="1"/>
            <a:endParaRPr lang="en-US" altLang="en-US" sz="3200" u="sng"/>
          </a:p>
          <a:p>
            <a:pPr eaLnBrk="1" hangingPunct="1"/>
            <a:endParaRPr lang="en-US" altLang="en-US" sz="3200" u="sng"/>
          </a:p>
          <a:p>
            <a:pPr eaLnBrk="1" hangingPunct="1"/>
            <a:r>
              <a:rPr lang="en-US" altLang="en-US" sz="3200"/>
              <a:t>            and around 3 mm per year (0.12 inches/yr) over the last fifteen years.</a:t>
            </a:r>
            <a:endParaRPr lang="en-US" altLang="en-US" sz="3200" i="0"/>
          </a:p>
        </p:txBody>
      </p:sp>
      <p:sp>
        <p:nvSpPr>
          <p:cNvPr id="26627" name="Title 1">
            <a:extLst>
              <a:ext uri="{FF2B5EF4-FFF2-40B4-BE49-F238E27FC236}">
                <a16:creationId xmlns:a16="http://schemas.microsoft.com/office/drawing/2014/main" id="{98B81DFA-10C2-ECF9-53C1-814EDC5DA67F}"/>
              </a:ext>
            </a:extLst>
          </p:cNvPr>
          <p:cNvSpPr>
            <a:spLocks noGrp="1"/>
          </p:cNvSpPr>
          <p:nvPr>
            <p:ph type="title" idx="4294967295"/>
          </p:nvPr>
        </p:nvSpPr>
        <p:spPr/>
        <p:txBody>
          <a:bodyPr/>
          <a:lstStyle/>
          <a:p>
            <a:pPr eaLnBrk="1" hangingPunct="1"/>
            <a:r>
              <a:rPr lang="en-US" altLang="en-US" sz="2400" b="1">
                <a:solidFill>
                  <a:srgbClr val="FFFFFF"/>
                </a:solidFill>
              </a:rPr>
              <a:t>CRC Science Panel Report</a:t>
            </a:r>
          </a:p>
        </p:txBody>
      </p:sp>
      <p:sp>
        <p:nvSpPr>
          <p:cNvPr id="26628" name="Text Box 4">
            <a:extLst>
              <a:ext uri="{FF2B5EF4-FFF2-40B4-BE49-F238E27FC236}">
                <a16:creationId xmlns:a16="http://schemas.microsoft.com/office/drawing/2014/main" id="{FFED7A5F-4CA7-A6A5-97C9-C3C49DEE7CD7}"/>
              </a:ext>
            </a:extLst>
          </p:cNvPr>
          <p:cNvSpPr txBox="1">
            <a:spLocks noChangeArrowheads="1"/>
          </p:cNvSpPr>
          <p:nvPr/>
        </p:nvSpPr>
        <p:spPr bwMode="auto">
          <a:xfrm>
            <a:off x="914400" y="2439988"/>
            <a:ext cx="74676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200" b="1" u="sng"/>
              <a:t>Claim</a:t>
            </a:r>
            <a:r>
              <a:rPr lang="en-US" altLang="en-US" sz="3200"/>
              <a:t> (p.6): “Currently, MSL is rising at a rate of approximately  2  mm per year (0.08 inches/yr) if averaged over the last hundred years, </a:t>
            </a:r>
            <a:endParaRPr lang="en-US" altLang="en-US" sz="3200" i="0"/>
          </a:p>
        </p:txBody>
      </p:sp>
      <p:sp>
        <p:nvSpPr>
          <p:cNvPr id="26629" name="Text Box 5">
            <a:extLst>
              <a:ext uri="{FF2B5EF4-FFF2-40B4-BE49-F238E27FC236}">
                <a16:creationId xmlns:a16="http://schemas.microsoft.com/office/drawing/2014/main" id="{16545FEF-76F8-7761-9B7C-DF52B687F81F}"/>
              </a:ext>
            </a:extLst>
          </p:cNvPr>
          <p:cNvSpPr txBox="1">
            <a:spLocks noChangeArrowheads="1"/>
          </p:cNvSpPr>
          <p:nvPr/>
        </p:nvSpPr>
        <p:spPr bwMode="auto">
          <a:xfrm>
            <a:off x="1600200" y="1600200"/>
            <a:ext cx="59436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sz="2800" b="1" u="sng"/>
              <a:t>Mythical acceleration</a:t>
            </a:r>
            <a:endParaRPr lang="en-US" altLang="en-US" sz="2800" b="1"/>
          </a:p>
        </p:txBody>
      </p:sp>
      <p:sp>
        <p:nvSpPr>
          <p:cNvPr id="161798" name="Text Box 6">
            <a:extLst>
              <a:ext uri="{FF2B5EF4-FFF2-40B4-BE49-F238E27FC236}">
                <a16:creationId xmlns:a16="http://schemas.microsoft.com/office/drawing/2014/main" id="{5F6B6465-820D-F162-6213-404A5A831F95}"/>
              </a:ext>
            </a:extLst>
          </p:cNvPr>
          <p:cNvSpPr txBox="1">
            <a:spLocks noChangeArrowheads="1"/>
          </p:cNvSpPr>
          <p:nvPr/>
        </p:nvSpPr>
        <p:spPr bwMode="auto">
          <a:xfrm>
            <a:off x="914400" y="4876800"/>
            <a:ext cx="7696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200" i="0"/>
              <a:t>            </a:t>
            </a:r>
            <a:r>
              <a:rPr lang="en-US" altLang="en-US" sz="3200" u="sng"/>
              <a:t>The rate of MSL rise has increased in response to global warming</a:t>
            </a:r>
            <a:r>
              <a:rPr lang="en-US" altLang="en-US" sz="3200"/>
              <a:t>.”</a:t>
            </a:r>
            <a:endParaRPr lang="en-US" altLang="en-US" sz="3200" i="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61794">
                                            <p:txEl>
                                              <p:pRg st="3" end="3"/>
                                            </p:txEl>
                                          </p:spTgt>
                                        </p:tgtEl>
                                        <p:attrNameLst>
                                          <p:attrName>style.visibility</p:attrName>
                                        </p:attrNameLst>
                                      </p:cBhvr>
                                      <p:to>
                                        <p:strVal val="visible"/>
                                      </p:to>
                                    </p:set>
                                    <p:anim calcmode="lin" valueType="num">
                                      <p:cBhvr additive="base">
                                        <p:cTn id="7" dur="500" fill="hold"/>
                                        <p:tgtEl>
                                          <p:spTgt spid="161794">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179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1798"/>
                                        </p:tgtEl>
                                        <p:attrNameLst>
                                          <p:attrName>style.visibility</p:attrName>
                                        </p:attrNameLst>
                                      </p:cBhvr>
                                      <p:to>
                                        <p:strVal val="visible"/>
                                      </p:to>
                                    </p:set>
                                    <p:anim calcmode="lin" valueType="num">
                                      <p:cBhvr additive="base">
                                        <p:cTn id="13" dur="1000" fill="hold"/>
                                        <p:tgtEl>
                                          <p:spTgt spid="161798"/>
                                        </p:tgtEl>
                                        <p:attrNameLst>
                                          <p:attrName>ppt_x</p:attrName>
                                        </p:attrNameLst>
                                      </p:cBhvr>
                                      <p:tavLst>
                                        <p:tav tm="0">
                                          <p:val>
                                            <p:strVal val="#ppt_x"/>
                                          </p:val>
                                        </p:tav>
                                        <p:tav tm="100000">
                                          <p:val>
                                            <p:strVal val="#ppt_x"/>
                                          </p:val>
                                        </p:tav>
                                      </p:tavLst>
                                    </p:anim>
                                    <p:anim calcmode="lin" valueType="num">
                                      <p:cBhvr additive="base">
                                        <p:cTn id="14" dur="1000" fill="hold"/>
                                        <p:tgtEl>
                                          <p:spTgt spid="1617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Text Box 16">
            <a:extLst>
              <a:ext uri="{FF2B5EF4-FFF2-40B4-BE49-F238E27FC236}">
                <a16:creationId xmlns:a16="http://schemas.microsoft.com/office/drawing/2014/main" id="{C215E249-C9C9-2309-4793-1F8BA08751D0}"/>
              </a:ext>
            </a:extLst>
          </p:cNvPr>
          <p:cNvSpPr txBox="1">
            <a:spLocks noChangeArrowheads="1"/>
          </p:cNvSpPr>
          <p:nvPr/>
        </p:nvSpPr>
        <p:spPr bwMode="auto">
          <a:xfrm>
            <a:off x="0" y="457200"/>
            <a:ext cx="9144000" cy="542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buClr>
                <a:srgbClr val="FF0000"/>
              </a:buClr>
              <a:buSzPct val="120000"/>
              <a:buFontTx/>
              <a:buChar char="•"/>
            </a:pPr>
            <a:endParaRPr lang="en-US" altLang="en-US" sz="1000" b="1" i="0">
              <a:solidFill>
                <a:srgbClr val="FFFFFF"/>
              </a:solidFill>
              <a:latin typeface="Arial" panose="020B0604020202020204" pitchFamily="34" charset="0"/>
            </a:endParaRPr>
          </a:p>
          <a:p>
            <a:pPr eaLnBrk="1" hangingPunct="1">
              <a:spcBef>
                <a:spcPct val="20000"/>
              </a:spcBef>
              <a:buClr>
                <a:srgbClr val="FF0000"/>
              </a:buClr>
              <a:buSzPct val="120000"/>
              <a:buFontTx/>
              <a:buChar char="•"/>
            </a:pPr>
            <a:r>
              <a:rPr lang="en-US" altLang="en-US" sz="1900" b="1" i="0">
                <a:solidFill>
                  <a:srgbClr val="FFFFFF"/>
                </a:solidFill>
                <a:latin typeface="Arial" panose="020B0604020202020204" pitchFamily="34" charset="0"/>
              </a:rPr>
              <a:t> </a:t>
            </a:r>
            <a:r>
              <a:rPr lang="en-US" altLang="en-US" sz="2000" b="1" i="0">
                <a:solidFill>
                  <a:srgbClr val="FFFFFF"/>
                </a:solidFill>
                <a:latin typeface="Arial" panose="020B0604020202020204" pitchFamily="34" charset="0"/>
              </a:rPr>
              <a:t>Douglas (1992), Journal of Geophysical Research (JGR), analyzed world-</a:t>
            </a:r>
          </a:p>
          <a:p>
            <a:pPr eaLnBrk="1" hangingPunct="1">
              <a:buClr>
                <a:srgbClr val="FF0000"/>
              </a:buClr>
              <a:buSzPct val="120000"/>
            </a:pPr>
            <a:r>
              <a:rPr lang="en-US" altLang="en-US" sz="2000" b="1" i="0">
                <a:solidFill>
                  <a:srgbClr val="FFFFFF"/>
                </a:solidFill>
                <a:latin typeface="Arial" panose="020B0604020202020204" pitchFamily="34" charset="0"/>
              </a:rPr>
              <a:t>   wide gauges and found a deceleration from 1905-1985</a:t>
            </a:r>
          </a:p>
          <a:p>
            <a:pPr eaLnBrk="1" hangingPunct="1">
              <a:lnSpc>
                <a:spcPct val="90000"/>
              </a:lnSpc>
              <a:buClr>
                <a:srgbClr val="FF0000"/>
              </a:buClr>
              <a:buSzPct val="120000"/>
            </a:pPr>
            <a:endParaRPr lang="en-US" altLang="en-US" sz="1200" b="1" i="0">
              <a:solidFill>
                <a:srgbClr val="FFFFFF"/>
              </a:solidFill>
              <a:latin typeface="Arial" panose="020B0604020202020204" pitchFamily="34" charset="0"/>
            </a:endParaRPr>
          </a:p>
          <a:p>
            <a:pPr eaLnBrk="1" hangingPunct="1">
              <a:lnSpc>
                <a:spcPct val="90000"/>
              </a:lnSpc>
              <a:buClr>
                <a:srgbClr val="FF0000"/>
              </a:buClr>
              <a:buSzPct val="120000"/>
              <a:buFontTx/>
              <a:buChar char="•"/>
            </a:pPr>
            <a:r>
              <a:rPr lang="en-US" altLang="en-US" sz="2000" b="1" i="0">
                <a:solidFill>
                  <a:srgbClr val="FFFFFF"/>
                </a:solidFill>
                <a:latin typeface="Arial" panose="020B0604020202020204" pitchFamily="34" charset="0"/>
              </a:rPr>
              <a:t> Jevrejeva et al (2006), JGR,  found a deceleration for 20</a:t>
            </a:r>
            <a:r>
              <a:rPr lang="en-US" altLang="en-US" sz="2000" b="1" i="0" baseline="30000">
                <a:solidFill>
                  <a:srgbClr val="FFFFFF"/>
                </a:solidFill>
                <a:latin typeface="Arial" panose="020B0604020202020204" pitchFamily="34" charset="0"/>
              </a:rPr>
              <a:t>th</a:t>
            </a:r>
            <a:r>
              <a:rPr lang="en-US" altLang="en-US" sz="2000" b="1" i="0">
                <a:solidFill>
                  <a:srgbClr val="FFFFFF"/>
                </a:solidFill>
                <a:latin typeface="Arial" panose="020B0604020202020204" pitchFamily="34" charset="0"/>
              </a:rPr>
              <a:t> Century</a:t>
            </a:r>
          </a:p>
          <a:p>
            <a:pPr eaLnBrk="1" hangingPunct="1">
              <a:buClr>
                <a:srgbClr val="FF0000"/>
              </a:buClr>
              <a:buSzPct val="120000"/>
            </a:pPr>
            <a:endParaRPr lang="en-US" altLang="en-US" sz="1200" b="1" i="0">
              <a:solidFill>
                <a:srgbClr val="FFFFFF"/>
              </a:solidFill>
              <a:latin typeface="Arial" panose="020B0604020202020204" pitchFamily="34" charset="0"/>
            </a:endParaRPr>
          </a:p>
          <a:p>
            <a:pPr eaLnBrk="1" hangingPunct="1">
              <a:lnSpc>
                <a:spcPct val="90000"/>
              </a:lnSpc>
              <a:buClr>
                <a:srgbClr val="FF0000"/>
              </a:buClr>
              <a:buSzPct val="120000"/>
              <a:buFontTx/>
              <a:buChar char="•"/>
            </a:pPr>
            <a:r>
              <a:rPr lang="en-US" altLang="en-US" sz="2000" b="1" i="0">
                <a:solidFill>
                  <a:srgbClr val="FFFFFF"/>
                </a:solidFill>
                <a:latin typeface="Arial" panose="020B0604020202020204" pitchFamily="34" charset="0"/>
              </a:rPr>
              <a:t> Holgate (2007), Geophysical Research Letters,  found a deceleration </a:t>
            </a:r>
          </a:p>
          <a:p>
            <a:pPr eaLnBrk="1" hangingPunct="1">
              <a:lnSpc>
                <a:spcPct val="90000"/>
              </a:lnSpc>
              <a:buClr>
                <a:srgbClr val="FF0000"/>
              </a:buClr>
              <a:buSzPct val="120000"/>
            </a:pPr>
            <a:r>
              <a:rPr lang="en-US" altLang="en-US" sz="2000" b="1" i="0">
                <a:solidFill>
                  <a:srgbClr val="FFFFFF"/>
                </a:solidFill>
                <a:latin typeface="Arial" panose="020B0604020202020204" pitchFamily="34" charset="0"/>
              </a:rPr>
              <a:t>   from 1904-2003  </a:t>
            </a:r>
          </a:p>
          <a:p>
            <a:pPr eaLnBrk="1" hangingPunct="1">
              <a:lnSpc>
                <a:spcPct val="90000"/>
              </a:lnSpc>
              <a:buClr>
                <a:srgbClr val="FF0000"/>
              </a:buClr>
              <a:buSzPct val="120000"/>
            </a:pPr>
            <a:endParaRPr lang="en-US" altLang="en-US" sz="1200" b="1" i="0">
              <a:solidFill>
                <a:srgbClr val="FFFFFF"/>
              </a:solidFill>
              <a:latin typeface="Arial" panose="020B0604020202020204" pitchFamily="34" charset="0"/>
            </a:endParaRPr>
          </a:p>
          <a:p>
            <a:pPr eaLnBrk="1" hangingPunct="1">
              <a:lnSpc>
                <a:spcPct val="90000"/>
              </a:lnSpc>
              <a:buClr>
                <a:srgbClr val="FF0000"/>
              </a:buClr>
              <a:buSzPct val="120000"/>
              <a:buFontTx/>
              <a:buChar char="•"/>
            </a:pPr>
            <a:r>
              <a:rPr lang="en-US" altLang="en-US" sz="2000" b="1" i="0">
                <a:solidFill>
                  <a:srgbClr val="FFFFFF"/>
                </a:solidFill>
                <a:latin typeface="Arial" panose="020B0604020202020204" pitchFamily="34" charset="0"/>
              </a:rPr>
              <a:t> Church et al (2004), Journal of Climate, found no increase in the rate of </a:t>
            </a:r>
          </a:p>
          <a:p>
            <a:pPr eaLnBrk="1" hangingPunct="1">
              <a:lnSpc>
                <a:spcPct val="90000"/>
              </a:lnSpc>
              <a:buClr>
                <a:srgbClr val="FF0000"/>
              </a:buClr>
              <a:buSzPct val="120000"/>
            </a:pPr>
            <a:r>
              <a:rPr lang="en-US" altLang="en-US" sz="2000" b="1" i="0">
                <a:solidFill>
                  <a:srgbClr val="FFFFFF"/>
                </a:solidFill>
                <a:latin typeface="Arial" panose="020B0604020202020204" pitchFamily="34" charset="0"/>
              </a:rPr>
              <a:t>  sea level rise from 1</a:t>
            </a:r>
            <a:r>
              <a:rPr lang="en-US" altLang="en-US" sz="2000" b="1">
                <a:solidFill>
                  <a:srgbClr val="FFFFFF"/>
                </a:solidFill>
                <a:latin typeface="Arial" panose="020B0604020202020204" pitchFamily="34" charset="0"/>
              </a:rPr>
              <a:t>950-2000</a:t>
            </a:r>
            <a:r>
              <a:rPr lang="en-US" altLang="en-US" sz="2000" b="1" i="0">
                <a:solidFill>
                  <a:srgbClr val="FFFFFF"/>
                </a:solidFill>
                <a:latin typeface="Arial" panose="020B0604020202020204" pitchFamily="34" charset="0"/>
              </a:rPr>
              <a:t>  </a:t>
            </a:r>
          </a:p>
          <a:p>
            <a:pPr eaLnBrk="1" hangingPunct="1">
              <a:lnSpc>
                <a:spcPct val="90000"/>
              </a:lnSpc>
              <a:buClr>
                <a:srgbClr val="FF0000"/>
              </a:buClr>
              <a:buSzPct val="120000"/>
            </a:pPr>
            <a:endParaRPr lang="en-US" altLang="en-US" sz="1200" b="1" i="0">
              <a:solidFill>
                <a:srgbClr val="FFFFFF"/>
              </a:solidFill>
              <a:latin typeface="Arial" panose="020B0604020202020204" pitchFamily="34" charset="0"/>
            </a:endParaRPr>
          </a:p>
          <a:p>
            <a:pPr eaLnBrk="1" hangingPunct="1">
              <a:lnSpc>
                <a:spcPct val="90000"/>
              </a:lnSpc>
              <a:buClr>
                <a:srgbClr val="FF0000"/>
              </a:buClr>
              <a:buSzPct val="120000"/>
              <a:buFontTx/>
              <a:buChar char="•"/>
            </a:pPr>
            <a:r>
              <a:rPr lang="en-US" altLang="en-US" sz="2000" b="1" i="0">
                <a:solidFill>
                  <a:srgbClr val="FFFFFF"/>
                </a:solidFill>
                <a:latin typeface="Arial" panose="020B0604020202020204" pitchFamily="34" charset="0"/>
              </a:rPr>
              <a:t> Woodworth (2006), Philosophical Transactions of the Royal Society, said    </a:t>
            </a:r>
          </a:p>
          <a:p>
            <a:pPr eaLnBrk="1" hangingPunct="1">
              <a:lnSpc>
                <a:spcPct val="90000"/>
              </a:lnSpc>
              <a:spcBef>
                <a:spcPts val="200"/>
              </a:spcBef>
              <a:buClr>
                <a:srgbClr val="FF0000"/>
              </a:buClr>
              <a:buSzPct val="120000"/>
            </a:pPr>
            <a:r>
              <a:rPr lang="en-US" altLang="en-US" sz="2000" b="1">
                <a:solidFill>
                  <a:srgbClr val="FFFFFF"/>
                </a:solidFill>
                <a:latin typeface="Arial" panose="020B0604020202020204" pitchFamily="34" charset="0"/>
              </a:rPr>
              <a:t>  “... No definitive long-term acceleration of sea level has been identified </a:t>
            </a:r>
          </a:p>
          <a:p>
            <a:pPr eaLnBrk="1" hangingPunct="1">
              <a:lnSpc>
                <a:spcPct val="90000"/>
              </a:lnSpc>
              <a:buClr>
                <a:srgbClr val="FF0000"/>
              </a:buClr>
              <a:buSzPct val="120000"/>
            </a:pPr>
            <a:r>
              <a:rPr lang="en-US" altLang="en-US" sz="2000" b="1">
                <a:solidFill>
                  <a:srgbClr val="FFFFFF"/>
                </a:solidFill>
                <a:latin typeface="Arial" panose="020B0604020202020204" pitchFamily="34" charset="0"/>
              </a:rPr>
              <a:t>   using 20</a:t>
            </a:r>
            <a:r>
              <a:rPr lang="en-US" altLang="en-US" sz="2000" b="1" baseline="30000">
                <a:solidFill>
                  <a:srgbClr val="FFFFFF"/>
                </a:solidFill>
                <a:latin typeface="Arial" panose="020B0604020202020204" pitchFamily="34" charset="0"/>
              </a:rPr>
              <a:t>th</a:t>
            </a:r>
            <a:r>
              <a:rPr lang="en-US" altLang="en-US" sz="2000" b="1">
                <a:solidFill>
                  <a:srgbClr val="FFFFFF"/>
                </a:solidFill>
                <a:latin typeface="Arial" panose="020B0604020202020204" pitchFamily="34" charset="0"/>
              </a:rPr>
              <a:t> Century data alone”</a:t>
            </a:r>
          </a:p>
          <a:p>
            <a:pPr eaLnBrk="1" hangingPunct="1">
              <a:lnSpc>
                <a:spcPct val="90000"/>
              </a:lnSpc>
              <a:buClr>
                <a:srgbClr val="FF0000"/>
              </a:buClr>
              <a:buSzPct val="120000"/>
              <a:buFont typeface="Arial" panose="020B0604020202020204" pitchFamily="34" charset="0"/>
              <a:buChar char="•"/>
            </a:pPr>
            <a:endParaRPr lang="en-US" altLang="en-US" sz="1200" b="1" i="0">
              <a:solidFill>
                <a:srgbClr val="FFFFFF"/>
              </a:solidFill>
              <a:latin typeface="Arial" panose="020B0604020202020204" pitchFamily="34" charset="0"/>
            </a:endParaRPr>
          </a:p>
          <a:p>
            <a:pPr eaLnBrk="1" hangingPunct="1">
              <a:lnSpc>
                <a:spcPct val="90000"/>
              </a:lnSpc>
              <a:buClr>
                <a:srgbClr val="FF0000"/>
              </a:buClr>
              <a:buSzPct val="120000"/>
              <a:buFont typeface="Arial" panose="020B0604020202020204" pitchFamily="34" charset="0"/>
              <a:buChar char="•"/>
            </a:pPr>
            <a:r>
              <a:rPr lang="en-US" altLang="en-US" sz="2000" b="1" i="0">
                <a:solidFill>
                  <a:srgbClr val="FFFFFF"/>
                </a:solidFill>
                <a:latin typeface="Arial" panose="020B0604020202020204" pitchFamily="34" charset="0"/>
              </a:rPr>
              <a:t> Woodworth et al (2009), International Journal of Climatology, note </a:t>
            </a:r>
          </a:p>
          <a:p>
            <a:pPr eaLnBrk="1" hangingPunct="1">
              <a:lnSpc>
                <a:spcPct val="90000"/>
              </a:lnSpc>
              <a:spcBef>
                <a:spcPts val="200"/>
              </a:spcBef>
              <a:buClr>
                <a:srgbClr val="FF0000"/>
              </a:buClr>
              <a:buSzPct val="120000"/>
            </a:pPr>
            <a:r>
              <a:rPr lang="en-US" altLang="en-US" sz="2000" b="1">
                <a:solidFill>
                  <a:srgbClr val="FFFFFF"/>
                </a:solidFill>
                <a:latin typeface="Arial" panose="020B0604020202020204" pitchFamily="34" charset="0"/>
              </a:rPr>
              <a:t>  “… little evidence has been found in individual  gauge records for an </a:t>
            </a:r>
          </a:p>
          <a:p>
            <a:pPr eaLnBrk="1" hangingPunct="1">
              <a:lnSpc>
                <a:spcPct val="90000"/>
              </a:lnSpc>
              <a:spcBef>
                <a:spcPts val="200"/>
              </a:spcBef>
              <a:buClr>
                <a:srgbClr val="FF0000"/>
              </a:buClr>
              <a:buSzPct val="120000"/>
            </a:pPr>
            <a:r>
              <a:rPr lang="en-US" altLang="en-US" sz="2000" b="1">
                <a:solidFill>
                  <a:srgbClr val="FFFFFF"/>
                </a:solidFill>
                <a:latin typeface="Arial" panose="020B0604020202020204" pitchFamily="34" charset="0"/>
              </a:rPr>
              <a:t>  ongoing positive acceleration of the sort suggested for the 20</a:t>
            </a:r>
            <a:r>
              <a:rPr lang="en-US" altLang="en-US" sz="2000" b="1" baseline="30000">
                <a:solidFill>
                  <a:srgbClr val="FFFFFF"/>
                </a:solidFill>
                <a:latin typeface="Arial" panose="020B0604020202020204" pitchFamily="34" charset="0"/>
              </a:rPr>
              <a:t>th</a:t>
            </a:r>
            <a:r>
              <a:rPr lang="en-US" altLang="en-US" sz="2000" b="1">
                <a:solidFill>
                  <a:srgbClr val="FFFFFF"/>
                </a:solidFill>
                <a:latin typeface="Arial" panose="020B0604020202020204" pitchFamily="34" charset="0"/>
              </a:rPr>
              <a:t> </a:t>
            </a:r>
          </a:p>
          <a:p>
            <a:pPr eaLnBrk="1" hangingPunct="1">
              <a:lnSpc>
                <a:spcPct val="90000"/>
              </a:lnSpc>
              <a:spcBef>
                <a:spcPts val="200"/>
              </a:spcBef>
              <a:buClr>
                <a:srgbClr val="FF0000"/>
              </a:buClr>
              <a:buSzPct val="120000"/>
            </a:pPr>
            <a:r>
              <a:rPr lang="en-US" altLang="en-US" sz="2000" b="1">
                <a:solidFill>
                  <a:srgbClr val="FFFFFF"/>
                </a:solidFill>
                <a:latin typeface="Arial" panose="020B0604020202020204" pitchFamily="34" charset="0"/>
              </a:rPr>
              <a:t>  Century by climate models</a:t>
            </a:r>
            <a:r>
              <a:rPr lang="en-US" altLang="en-US" sz="2000" b="1" i="0">
                <a:solidFill>
                  <a:srgbClr val="FFFFFF"/>
                </a:solidFill>
                <a:latin typeface="Arial" panose="020B0604020202020204" pitchFamily="34" charset="0"/>
              </a:rPr>
              <a:t>” </a:t>
            </a:r>
            <a:endParaRPr lang="en-US" altLang="en-US" sz="2000" b="1">
              <a:solidFill>
                <a:srgbClr val="FFFFFF"/>
              </a:solidFill>
              <a:latin typeface="Arial" panose="020B0604020202020204" pitchFamily="34" charset="0"/>
            </a:endParaRPr>
          </a:p>
        </p:txBody>
      </p:sp>
      <p:sp>
        <p:nvSpPr>
          <p:cNvPr id="205827" name="Text Box 2">
            <a:extLst>
              <a:ext uri="{FF2B5EF4-FFF2-40B4-BE49-F238E27FC236}">
                <a16:creationId xmlns:a16="http://schemas.microsoft.com/office/drawing/2014/main" id="{A5AEED8D-6B46-F7F8-5E5F-9F5E6113634C}"/>
              </a:ext>
            </a:extLst>
          </p:cNvPr>
          <p:cNvSpPr txBox="1">
            <a:spLocks noChangeArrowheads="1"/>
          </p:cNvSpPr>
          <p:nvPr/>
        </p:nvSpPr>
        <p:spPr bwMode="auto">
          <a:xfrm>
            <a:off x="1981200" y="1828800"/>
            <a:ext cx="5638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sz="2400" i="0">
              <a:solidFill>
                <a:srgbClr val="FFFFFF"/>
              </a:solidFill>
              <a:latin typeface="Times New Roman" panose="02020603050405020304" pitchFamily="18" charset="0"/>
            </a:endParaRPr>
          </a:p>
        </p:txBody>
      </p:sp>
      <p:grpSp>
        <p:nvGrpSpPr>
          <p:cNvPr id="205828" name="Group 3">
            <a:extLst>
              <a:ext uri="{FF2B5EF4-FFF2-40B4-BE49-F238E27FC236}">
                <a16:creationId xmlns:a16="http://schemas.microsoft.com/office/drawing/2014/main" id="{2B55810F-5B97-8409-A965-1C40FE35BA64}"/>
              </a:ext>
            </a:extLst>
          </p:cNvPr>
          <p:cNvGrpSpPr>
            <a:grpSpLocks/>
          </p:cNvGrpSpPr>
          <p:nvPr/>
        </p:nvGrpSpPr>
        <p:grpSpPr bwMode="auto">
          <a:xfrm>
            <a:off x="762000" y="6269038"/>
            <a:ext cx="660400" cy="588962"/>
            <a:chOff x="164" y="3510"/>
            <a:chExt cx="510" cy="371"/>
          </a:xfrm>
        </p:grpSpPr>
        <p:sp>
          <p:nvSpPr>
            <p:cNvPr id="205829" name="Freeform 4">
              <a:extLst>
                <a:ext uri="{FF2B5EF4-FFF2-40B4-BE49-F238E27FC236}">
                  <a16:creationId xmlns:a16="http://schemas.microsoft.com/office/drawing/2014/main" id="{1F432189-C616-83FC-825B-9C865CB36D80}"/>
                </a:ext>
              </a:extLst>
            </p:cNvPr>
            <p:cNvSpPr>
              <a:spLocks/>
            </p:cNvSpPr>
            <p:nvPr/>
          </p:nvSpPr>
          <p:spPr bwMode="auto">
            <a:xfrm>
              <a:off x="164" y="3510"/>
              <a:ext cx="510" cy="371"/>
            </a:xfrm>
            <a:custGeom>
              <a:avLst/>
              <a:gdLst>
                <a:gd name="T0" fmla="*/ 448891 w 454"/>
                <a:gd name="T1" fmla="*/ 0 h 371"/>
                <a:gd name="T2" fmla="*/ 3060773 w 454"/>
                <a:gd name="T3" fmla="*/ 0 h 371"/>
                <a:gd name="T4" fmla="*/ 3149398 w 454"/>
                <a:gd name="T5" fmla="*/ 1 h 371"/>
                <a:gd name="T6" fmla="*/ 3242542 w 454"/>
                <a:gd name="T7" fmla="*/ 5 h 371"/>
                <a:gd name="T8" fmla="*/ 3308078 w 454"/>
                <a:gd name="T9" fmla="*/ 12 h 371"/>
                <a:gd name="T10" fmla="*/ 3371370 w 454"/>
                <a:gd name="T11" fmla="*/ 19 h 371"/>
                <a:gd name="T12" fmla="*/ 3429303 w 454"/>
                <a:gd name="T13" fmla="*/ 28 h 371"/>
                <a:gd name="T14" fmla="*/ 3474483 w 454"/>
                <a:gd name="T15" fmla="*/ 39 h 371"/>
                <a:gd name="T16" fmla="*/ 3504382 w 454"/>
                <a:gd name="T17" fmla="*/ 51 h 371"/>
                <a:gd name="T18" fmla="*/ 3517027 w 454"/>
                <a:gd name="T19" fmla="*/ 63 h 371"/>
                <a:gd name="T20" fmla="*/ 3517027 w 454"/>
                <a:gd name="T21" fmla="*/ 308 h 371"/>
                <a:gd name="T22" fmla="*/ 3504382 w 454"/>
                <a:gd name="T23" fmla="*/ 320 h 371"/>
                <a:gd name="T24" fmla="*/ 3474483 w 454"/>
                <a:gd name="T25" fmla="*/ 332 h 371"/>
                <a:gd name="T26" fmla="*/ 3429303 w 454"/>
                <a:gd name="T27" fmla="*/ 343 h 371"/>
                <a:gd name="T28" fmla="*/ 3371370 w 454"/>
                <a:gd name="T29" fmla="*/ 352 h 371"/>
                <a:gd name="T30" fmla="*/ 3308078 w 454"/>
                <a:gd name="T31" fmla="*/ 359 h 371"/>
                <a:gd name="T32" fmla="*/ 3242542 w 454"/>
                <a:gd name="T33" fmla="*/ 366 h 371"/>
                <a:gd name="T34" fmla="*/ 3149398 w 454"/>
                <a:gd name="T35" fmla="*/ 369 h 371"/>
                <a:gd name="T36" fmla="*/ 3060773 w 454"/>
                <a:gd name="T37" fmla="*/ 370 h 371"/>
                <a:gd name="T38" fmla="*/ 448891 w 454"/>
                <a:gd name="T39" fmla="*/ 370 h 371"/>
                <a:gd name="T40" fmla="*/ 369857 w 454"/>
                <a:gd name="T41" fmla="*/ 369 h 371"/>
                <a:gd name="T42" fmla="*/ 278010 w 454"/>
                <a:gd name="T43" fmla="*/ 366 h 371"/>
                <a:gd name="T44" fmla="*/ 212832 w 454"/>
                <a:gd name="T45" fmla="*/ 359 h 371"/>
                <a:gd name="T46" fmla="*/ 133653 w 454"/>
                <a:gd name="T47" fmla="*/ 352 h 371"/>
                <a:gd name="T48" fmla="*/ 83930 w 454"/>
                <a:gd name="T49" fmla="*/ 343 h 371"/>
                <a:gd name="T50" fmla="*/ 4 w 454"/>
                <a:gd name="T51" fmla="*/ 332 h 371"/>
                <a:gd name="T52" fmla="*/ 1 w 454"/>
                <a:gd name="T53" fmla="*/ 320 h 371"/>
                <a:gd name="T54" fmla="*/ 0 w 454"/>
                <a:gd name="T55" fmla="*/ 308 h 371"/>
                <a:gd name="T56" fmla="*/ 0 w 454"/>
                <a:gd name="T57" fmla="*/ 63 h 371"/>
                <a:gd name="T58" fmla="*/ 1 w 454"/>
                <a:gd name="T59" fmla="*/ 51 h 371"/>
                <a:gd name="T60" fmla="*/ 4 w 454"/>
                <a:gd name="T61" fmla="*/ 39 h 371"/>
                <a:gd name="T62" fmla="*/ 83930 w 454"/>
                <a:gd name="T63" fmla="*/ 28 h 371"/>
                <a:gd name="T64" fmla="*/ 133653 w 454"/>
                <a:gd name="T65" fmla="*/ 19 h 371"/>
                <a:gd name="T66" fmla="*/ 212832 w 454"/>
                <a:gd name="T67" fmla="*/ 12 h 371"/>
                <a:gd name="T68" fmla="*/ 278010 w 454"/>
                <a:gd name="T69" fmla="*/ 5 h 371"/>
                <a:gd name="T70" fmla="*/ 369857 w 454"/>
                <a:gd name="T71" fmla="*/ 1 h 371"/>
                <a:gd name="T72" fmla="*/ 448891 w 454"/>
                <a:gd name="T73" fmla="*/ 0 h 37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4"/>
                <a:gd name="T112" fmla="*/ 0 h 371"/>
                <a:gd name="T113" fmla="*/ 454 w 454"/>
                <a:gd name="T114" fmla="*/ 371 h 37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4" h="371">
                  <a:moveTo>
                    <a:pt x="59" y="0"/>
                  </a:moveTo>
                  <a:lnTo>
                    <a:pt x="394" y="0"/>
                  </a:lnTo>
                  <a:lnTo>
                    <a:pt x="406" y="1"/>
                  </a:lnTo>
                  <a:lnTo>
                    <a:pt x="418" y="5"/>
                  </a:lnTo>
                  <a:lnTo>
                    <a:pt x="426" y="12"/>
                  </a:lnTo>
                  <a:lnTo>
                    <a:pt x="434" y="19"/>
                  </a:lnTo>
                  <a:lnTo>
                    <a:pt x="442" y="28"/>
                  </a:lnTo>
                  <a:lnTo>
                    <a:pt x="448" y="39"/>
                  </a:lnTo>
                  <a:lnTo>
                    <a:pt x="452" y="51"/>
                  </a:lnTo>
                  <a:lnTo>
                    <a:pt x="453" y="63"/>
                  </a:lnTo>
                  <a:lnTo>
                    <a:pt x="453" y="308"/>
                  </a:lnTo>
                  <a:lnTo>
                    <a:pt x="452" y="320"/>
                  </a:lnTo>
                  <a:lnTo>
                    <a:pt x="448" y="332"/>
                  </a:lnTo>
                  <a:lnTo>
                    <a:pt x="442" y="343"/>
                  </a:lnTo>
                  <a:lnTo>
                    <a:pt x="434" y="352"/>
                  </a:lnTo>
                  <a:lnTo>
                    <a:pt x="426" y="359"/>
                  </a:lnTo>
                  <a:lnTo>
                    <a:pt x="418" y="366"/>
                  </a:lnTo>
                  <a:lnTo>
                    <a:pt x="406" y="369"/>
                  </a:lnTo>
                  <a:lnTo>
                    <a:pt x="394" y="370"/>
                  </a:lnTo>
                  <a:lnTo>
                    <a:pt x="59" y="370"/>
                  </a:lnTo>
                  <a:lnTo>
                    <a:pt x="47" y="369"/>
                  </a:lnTo>
                  <a:lnTo>
                    <a:pt x="36" y="366"/>
                  </a:lnTo>
                  <a:lnTo>
                    <a:pt x="27" y="359"/>
                  </a:lnTo>
                  <a:lnTo>
                    <a:pt x="17" y="352"/>
                  </a:lnTo>
                  <a:lnTo>
                    <a:pt x="11" y="343"/>
                  </a:lnTo>
                  <a:lnTo>
                    <a:pt x="4" y="332"/>
                  </a:lnTo>
                  <a:lnTo>
                    <a:pt x="1" y="320"/>
                  </a:lnTo>
                  <a:lnTo>
                    <a:pt x="0" y="308"/>
                  </a:lnTo>
                  <a:lnTo>
                    <a:pt x="0" y="63"/>
                  </a:lnTo>
                  <a:lnTo>
                    <a:pt x="1" y="51"/>
                  </a:lnTo>
                  <a:lnTo>
                    <a:pt x="4" y="39"/>
                  </a:lnTo>
                  <a:lnTo>
                    <a:pt x="11" y="28"/>
                  </a:lnTo>
                  <a:lnTo>
                    <a:pt x="17" y="19"/>
                  </a:lnTo>
                  <a:lnTo>
                    <a:pt x="27" y="12"/>
                  </a:lnTo>
                  <a:lnTo>
                    <a:pt x="36" y="5"/>
                  </a:lnTo>
                  <a:lnTo>
                    <a:pt x="47" y="1"/>
                  </a:lnTo>
                  <a:lnTo>
                    <a:pt x="59" y="0"/>
                  </a:lnTo>
                </a:path>
              </a:pathLst>
            </a:custGeom>
            <a:solidFill>
              <a:srgbClr val="FF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205830" name="Freeform 5">
              <a:extLst>
                <a:ext uri="{FF2B5EF4-FFF2-40B4-BE49-F238E27FC236}">
                  <a16:creationId xmlns:a16="http://schemas.microsoft.com/office/drawing/2014/main" id="{9ACE2BD7-ADA9-99B2-C7F9-4CDBE0EDBB14}"/>
                </a:ext>
              </a:extLst>
            </p:cNvPr>
            <p:cNvSpPr>
              <a:spLocks/>
            </p:cNvSpPr>
            <p:nvPr/>
          </p:nvSpPr>
          <p:spPr bwMode="auto">
            <a:xfrm>
              <a:off x="196" y="3541"/>
              <a:ext cx="449" cy="314"/>
            </a:xfrm>
            <a:custGeom>
              <a:avLst/>
              <a:gdLst>
                <a:gd name="T0" fmla="*/ 267684 w 399"/>
                <a:gd name="T1" fmla="*/ 0 h 314"/>
                <a:gd name="T2" fmla="*/ 3277402 w 399"/>
                <a:gd name="T3" fmla="*/ 0 h 314"/>
                <a:gd name="T4" fmla="*/ 3322052 w 399"/>
                <a:gd name="T5" fmla="*/ 0 h 314"/>
                <a:gd name="T6" fmla="*/ 3375673 w 399"/>
                <a:gd name="T7" fmla="*/ 2 h 314"/>
                <a:gd name="T8" fmla="*/ 3417780 w 399"/>
                <a:gd name="T9" fmla="*/ 5 h 314"/>
                <a:gd name="T10" fmla="*/ 3459778 w 399"/>
                <a:gd name="T11" fmla="*/ 8 h 314"/>
                <a:gd name="T12" fmla="*/ 3481404 w 399"/>
                <a:gd name="T13" fmla="*/ 14 h 314"/>
                <a:gd name="T14" fmla="*/ 3502134 w 399"/>
                <a:gd name="T15" fmla="*/ 19 h 314"/>
                <a:gd name="T16" fmla="*/ 3523700 w 399"/>
                <a:gd name="T17" fmla="*/ 24 h 314"/>
                <a:gd name="T18" fmla="*/ 3529311 w 399"/>
                <a:gd name="T19" fmla="*/ 30 h 314"/>
                <a:gd name="T20" fmla="*/ 3529311 w 399"/>
                <a:gd name="T21" fmla="*/ 283 h 314"/>
                <a:gd name="T22" fmla="*/ 3523700 w 399"/>
                <a:gd name="T23" fmla="*/ 289 h 314"/>
                <a:gd name="T24" fmla="*/ 3502134 w 399"/>
                <a:gd name="T25" fmla="*/ 294 h 314"/>
                <a:gd name="T26" fmla="*/ 3481404 w 399"/>
                <a:gd name="T27" fmla="*/ 299 h 314"/>
                <a:gd name="T28" fmla="*/ 3459778 w 399"/>
                <a:gd name="T29" fmla="*/ 304 h 314"/>
                <a:gd name="T30" fmla="*/ 3417780 w 399"/>
                <a:gd name="T31" fmla="*/ 308 h 314"/>
                <a:gd name="T32" fmla="*/ 3375673 w 399"/>
                <a:gd name="T33" fmla="*/ 310 h 314"/>
                <a:gd name="T34" fmla="*/ 3322052 w 399"/>
                <a:gd name="T35" fmla="*/ 312 h 314"/>
                <a:gd name="T36" fmla="*/ 3277402 w 399"/>
                <a:gd name="T37" fmla="*/ 313 h 314"/>
                <a:gd name="T38" fmla="*/ 267684 w 399"/>
                <a:gd name="T39" fmla="*/ 313 h 314"/>
                <a:gd name="T40" fmla="*/ 212718 w 399"/>
                <a:gd name="T41" fmla="*/ 312 h 314"/>
                <a:gd name="T42" fmla="*/ 166928 w 399"/>
                <a:gd name="T43" fmla="*/ 310 h 314"/>
                <a:gd name="T44" fmla="*/ 117879 w 399"/>
                <a:gd name="T45" fmla="*/ 308 h 314"/>
                <a:gd name="T46" fmla="*/ 82203 w 399"/>
                <a:gd name="T47" fmla="*/ 304 h 314"/>
                <a:gd name="T48" fmla="*/ 51261 w 399"/>
                <a:gd name="T49" fmla="*/ 299 h 314"/>
                <a:gd name="T50" fmla="*/ 45553 w 399"/>
                <a:gd name="T51" fmla="*/ 294 h 314"/>
                <a:gd name="T52" fmla="*/ 1 w 399"/>
                <a:gd name="T53" fmla="*/ 289 h 314"/>
                <a:gd name="T54" fmla="*/ 0 w 399"/>
                <a:gd name="T55" fmla="*/ 283 h 314"/>
                <a:gd name="T56" fmla="*/ 0 w 399"/>
                <a:gd name="T57" fmla="*/ 30 h 314"/>
                <a:gd name="T58" fmla="*/ 1 w 399"/>
                <a:gd name="T59" fmla="*/ 24 h 314"/>
                <a:gd name="T60" fmla="*/ 45553 w 399"/>
                <a:gd name="T61" fmla="*/ 19 h 314"/>
                <a:gd name="T62" fmla="*/ 51261 w 399"/>
                <a:gd name="T63" fmla="*/ 14 h 314"/>
                <a:gd name="T64" fmla="*/ 82203 w 399"/>
                <a:gd name="T65" fmla="*/ 8 h 314"/>
                <a:gd name="T66" fmla="*/ 117879 w 399"/>
                <a:gd name="T67" fmla="*/ 5 h 314"/>
                <a:gd name="T68" fmla="*/ 166928 w 399"/>
                <a:gd name="T69" fmla="*/ 2 h 314"/>
                <a:gd name="T70" fmla="*/ 212718 w 399"/>
                <a:gd name="T71" fmla="*/ 0 h 314"/>
                <a:gd name="T72" fmla="*/ 267684 w 399"/>
                <a:gd name="T73" fmla="*/ 0 h 31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9"/>
                <a:gd name="T112" fmla="*/ 0 h 314"/>
                <a:gd name="T113" fmla="*/ 399 w 399"/>
                <a:gd name="T114" fmla="*/ 314 h 31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9" h="314">
                  <a:moveTo>
                    <a:pt x="29" y="0"/>
                  </a:moveTo>
                  <a:lnTo>
                    <a:pt x="369" y="0"/>
                  </a:lnTo>
                  <a:lnTo>
                    <a:pt x="374" y="0"/>
                  </a:lnTo>
                  <a:lnTo>
                    <a:pt x="380" y="2"/>
                  </a:lnTo>
                  <a:lnTo>
                    <a:pt x="386" y="5"/>
                  </a:lnTo>
                  <a:lnTo>
                    <a:pt x="390" y="8"/>
                  </a:lnTo>
                  <a:lnTo>
                    <a:pt x="393" y="14"/>
                  </a:lnTo>
                  <a:lnTo>
                    <a:pt x="395" y="19"/>
                  </a:lnTo>
                  <a:lnTo>
                    <a:pt x="397" y="24"/>
                  </a:lnTo>
                  <a:lnTo>
                    <a:pt x="398" y="30"/>
                  </a:lnTo>
                  <a:lnTo>
                    <a:pt x="398" y="283"/>
                  </a:lnTo>
                  <a:lnTo>
                    <a:pt x="397" y="289"/>
                  </a:lnTo>
                  <a:lnTo>
                    <a:pt x="395" y="294"/>
                  </a:lnTo>
                  <a:lnTo>
                    <a:pt x="393" y="299"/>
                  </a:lnTo>
                  <a:lnTo>
                    <a:pt x="390" y="304"/>
                  </a:lnTo>
                  <a:lnTo>
                    <a:pt x="386" y="308"/>
                  </a:lnTo>
                  <a:lnTo>
                    <a:pt x="380" y="310"/>
                  </a:lnTo>
                  <a:lnTo>
                    <a:pt x="374" y="312"/>
                  </a:lnTo>
                  <a:lnTo>
                    <a:pt x="369" y="313"/>
                  </a:lnTo>
                  <a:lnTo>
                    <a:pt x="29" y="313"/>
                  </a:lnTo>
                  <a:lnTo>
                    <a:pt x="24" y="312"/>
                  </a:lnTo>
                  <a:lnTo>
                    <a:pt x="18" y="310"/>
                  </a:lnTo>
                  <a:lnTo>
                    <a:pt x="13" y="308"/>
                  </a:lnTo>
                  <a:lnTo>
                    <a:pt x="9" y="304"/>
                  </a:lnTo>
                  <a:lnTo>
                    <a:pt x="5" y="299"/>
                  </a:lnTo>
                  <a:lnTo>
                    <a:pt x="4" y="294"/>
                  </a:lnTo>
                  <a:lnTo>
                    <a:pt x="1" y="289"/>
                  </a:lnTo>
                  <a:lnTo>
                    <a:pt x="0" y="283"/>
                  </a:lnTo>
                  <a:lnTo>
                    <a:pt x="0" y="30"/>
                  </a:lnTo>
                  <a:lnTo>
                    <a:pt x="1" y="24"/>
                  </a:lnTo>
                  <a:lnTo>
                    <a:pt x="4" y="19"/>
                  </a:lnTo>
                  <a:lnTo>
                    <a:pt x="5" y="14"/>
                  </a:lnTo>
                  <a:lnTo>
                    <a:pt x="9" y="8"/>
                  </a:lnTo>
                  <a:lnTo>
                    <a:pt x="13" y="5"/>
                  </a:lnTo>
                  <a:lnTo>
                    <a:pt x="18" y="2"/>
                  </a:lnTo>
                  <a:lnTo>
                    <a:pt x="24" y="0"/>
                  </a:lnTo>
                  <a:lnTo>
                    <a:pt x="29" y="0"/>
                  </a:lnTo>
                </a:path>
              </a:pathLst>
            </a:custGeom>
            <a:solidFill>
              <a:srgbClr val="FFFFF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205831" name="Freeform 6">
              <a:extLst>
                <a:ext uri="{FF2B5EF4-FFF2-40B4-BE49-F238E27FC236}">
                  <a16:creationId xmlns:a16="http://schemas.microsoft.com/office/drawing/2014/main" id="{E8464431-9FFC-09F0-31C9-19C6160EF3EB}"/>
                </a:ext>
              </a:extLst>
            </p:cNvPr>
            <p:cNvSpPr>
              <a:spLocks/>
            </p:cNvSpPr>
            <p:nvPr/>
          </p:nvSpPr>
          <p:spPr bwMode="auto">
            <a:xfrm>
              <a:off x="214" y="3558"/>
              <a:ext cx="414" cy="278"/>
            </a:xfrm>
            <a:custGeom>
              <a:avLst/>
              <a:gdLst>
                <a:gd name="T0" fmla="*/ 146771 w 368"/>
                <a:gd name="T1" fmla="*/ 0 h 278"/>
                <a:gd name="T2" fmla="*/ 3039620 w 368"/>
                <a:gd name="T3" fmla="*/ 0 h 278"/>
                <a:gd name="T4" fmla="*/ 3081664 w 368"/>
                <a:gd name="T5" fmla="*/ 0 h 278"/>
                <a:gd name="T6" fmla="*/ 3113082 w 368"/>
                <a:gd name="T7" fmla="*/ 1 h 278"/>
                <a:gd name="T8" fmla="*/ 3125140 w 368"/>
                <a:gd name="T9" fmla="*/ 3 h 278"/>
                <a:gd name="T10" fmla="*/ 3150420 w 368"/>
                <a:gd name="T11" fmla="*/ 5 h 278"/>
                <a:gd name="T12" fmla="*/ 3167853 w 368"/>
                <a:gd name="T13" fmla="*/ 7 h 278"/>
                <a:gd name="T14" fmla="*/ 3174407 w 368"/>
                <a:gd name="T15" fmla="*/ 10 h 278"/>
                <a:gd name="T16" fmla="*/ 3192180 w 368"/>
                <a:gd name="T17" fmla="*/ 14 h 278"/>
                <a:gd name="T18" fmla="*/ 3192180 w 368"/>
                <a:gd name="T19" fmla="*/ 17 h 278"/>
                <a:gd name="T20" fmla="*/ 3192180 w 368"/>
                <a:gd name="T21" fmla="*/ 260 h 278"/>
                <a:gd name="T22" fmla="*/ 3192180 w 368"/>
                <a:gd name="T23" fmla="*/ 263 h 278"/>
                <a:gd name="T24" fmla="*/ 3174407 w 368"/>
                <a:gd name="T25" fmla="*/ 267 h 278"/>
                <a:gd name="T26" fmla="*/ 3167853 w 368"/>
                <a:gd name="T27" fmla="*/ 270 h 278"/>
                <a:gd name="T28" fmla="*/ 3150420 w 368"/>
                <a:gd name="T29" fmla="*/ 272 h 278"/>
                <a:gd name="T30" fmla="*/ 3125140 w 368"/>
                <a:gd name="T31" fmla="*/ 274 h 278"/>
                <a:gd name="T32" fmla="*/ 3113082 w 368"/>
                <a:gd name="T33" fmla="*/ 276 h 278"/>
                <a:gd name="T34" fmla="*/ 3081664 w 368"/>
                <a:gd name="T35" fmla="*/ 276 h 278"/>
                <a:gd name="T36" fmla="*/ 3039620 w 368"/>
                <a:gd name="T37" fmla="*/ 277 h 278"/>
                <a:gd name="T38" fmla="*/ 146771 w 368"/>
                <a:gd name="T39" fmla="*/ 277 h 278"/>
                <a:gd name="T40" fmla="*/ 115967 w 368"/>
                <a:gd name="T41" fmla="*/ 276 h 278"/>
                <a:gd name="T42" fmla="*/ 91628 w 368"/>
                <a:gd name="T43" fmla="*/ 276 h 278"/>
                <a:gd name="T44" fmla="*/ 64353 w 368"/>
                <a:gd name="T45" fmla="*/ 274 h 278"/>
                <a:gd name="T46" fmla="*/ 45197 w 368"/>
                <a:gd name="T47" fmla="*/ 272 h 278"/>
                <a:gd name="T48" fmla="*/ 40175 w 368"/>
                <a:gd name="T49" fmla="*/ 270 h 278"/>
                <a:gd name="T50" fmla="*/ 1 w 368"/>
                <a:gd name="T51" fmla="*/ 267 h 278"/>
                <a:gd name="T52" fmla="*/ 1 w 368"/>
                <a:gd name="T53" fmla="*/ 263 h 278"/>
                <a:gd name="T54" fmla="*/ 0 w 368"/>
                <a:gd name="T55" fmla="*/ 260 h 278"/>
                <a:gd name="T56" fmla="*/ 0 w 368"/>
                <a:gd name="T57" fmla="*/ 17 h 278"/>
                <a:gd name="T58" fmla="*/ 1 w 368"/>
                <a:gd name="T59" fmla="*/ 14 h 278"/>
                <a:gd name="T60" fmla="*/ 1 w 368"/>
                <a:gd name="T61" fmla="*/ 10 h 278"/>
                <a:gd name="T62" fmla="*/ 40175 w 368"/>
                <a:gd name="T63" fmla="*/ 7 h 278"/>
                <a:gd name="T64" fmla="*/ 45197 w 368"/>
                <a:gd name="T65" fmla="*/ 5 h 278"/>
                <a:gd name="T66" fmla="*/ 64353 w 368"/>
                <a:gd name="T67" fmla="*/ 3 h 278"/>
                <a:gd name="T68" fmla="*/ 91628 w 368"/>
                <a:gd name="T69" fmla="*/ 1 h 278"/>
                <a:gd name="T70" fmla="*/ 115967 w 368"/>
                <a:gd name="T71" fmla="*/ 0 h 278"/>
                <a:gd name="T72" fmla="*/ 146771 w 368"/>
                <a:gd name="T73" fmla="*/ 0 h 27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8"/>
                <a:gd name="T112" fmla="*/ 0 h 278"/>
                <a:gd name="T113" fmla="*/ 368 w 368"/>
                <a:gd name="T114" fmla="*/ 278 h 27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8" h="278">
                  <a:moveTo>
                    <a:pt x="17" y="0"/>
                  </a:moveTo>
                  <a:lnTo>
                    <a:pt x="351" y="0"/>
                  </a:lnTo>
                  <a:lnTo>
                    <a:pt x="355" y="0"/>
                  </a:lnTo>
                  <a:lnTo>
                    <a:pt x="358" y="1"/>
                  </a:lnTo>
                  <a:lnTo>
                    <a:pt x="360" y="3"/>
                  </a:lnTo>
                  <a:lnTo>
                    <a:pt x="363" y="5"/>
                  </a:lnTo>
                  <a:lnTo>
                    <a:pt x="364" y="7"/>
                  </a:lnTo>
                  <a:lnTo>
                    <a:pt x="366" y="10"/>
                  </a:lnTo>
                  <a:lnTo>
                    <a:pt x="367" y="14"/>
                  </a:lnTo>
                  <a:lnTo>
                    <a:pt x="367" y="17"/>
                  </a:lnTo>
                  <a:lnTo>
                    <a:pt x="367" y="260"/>
                  </a:lnTo>
                  <a:lnTo>
                    <a:pt x="367" y="263"/>
                  </a:lnTo>
                  <a:lnTo>
                    <a:pt x="366" y="267"/>
                  </a:lnTo>
                  <a:lnTo>
                    <a:pt x="364" y="270"/>
                  </a:lnTo>
                  <a:lnTo>
                    <a:pt x="363" y="272"/>
                  </a:lnTo>
                  <a:lnTo>
                    <a:pt x="360" y="274"/>
                  </a:lnTo>
                  <a:lnTo>
                    <a:pt x="358" y="276"/>
                  </a:lnTo>
                  <a:lnTo>
                    <a:pt x="355" y="276"/>
                  </a:lnTo>
                  <a:lnTo>
                    <a:pt x="351" y="277"/>
                  </a:lnTo>
                  <a:lnTo>
                    <a:pt x="17" y="277"/>
                  </a:lnTo>
                  <a:lnTo>
                    <a:pt x="13" y="276"/>
                  </a:lnTo>
                  <a:lnTo>
                    <a:pt x="11" y="276"/>
                  </a:lnTo>
                  <a:lnTo>
                    <a:pt x="8" y="274"/>
                  </a:lnTo>
                  <a:lnTo>
                    <a:pt x="5" y="272"/>
                  </a:lnTo>
                  <a:lnTo>
                    <a:pt x="4" y="270"/>
                  </a:lnTo>
                  <a:lnTo>
                    <a:pt x="1" y="267"/>
                  </a:lnTo>
                  <a:lnTo>
                    <a:pt x="1" y="263"/>
                  </a:lnTo>
                  <a:lnTo>
                    <a:pt x="0" y="260"/>
                  </a:lnTo>
                  <a:lnTo>
                    <a:pt x="0" y="17"/>
                  </a:lnTo>
                  <a:lnTo>
                    <a:pt x="1" y="14"/>
                  </a:lnTo>
                  <a:lnTo>
                    <a:pt x="1" y="10"/>
                  </a:lnTo>
                  <a:lnTo>
                    <a:pt x="4" y="7"/>
                  </a:lnTo>
                  <a:lnTo>
                    <a:pt x="5" y="5"/>
                  </a:lnTo>
                  <a:lnTo>
                    <a:pt x="8" y="3"/>
                  </a:lnTo>
                  <a:lnTo>
                    <a:pt x="11" y="1"/>
                  </a:lnTo>
                  <a:lnTo>
                    <a:pt x="13" y="0"/>
                  </a:lnTo>
                  <a:lnTo>
                    <a:pt x="17" y="0"/>
                  </a:lnTo>
                </a:path>
              </a:pathLst>
            </a:custGeom>
            <a:solidFill>
              <a:srgbClr val="FF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205832" name="Freeform 7">
              <a:extLst>
                <a:ext uri="{FF2B5EF4-FFF2-40B4-BE49-F238E27FC236}">
                  <a16:creationId xmlns:a16="http://schemas.microsoft.com/office/drawing/2014/main" id="{BA5D279E-5A79-6190-6DCA-4D7EFB3750C7}"/>
                </a:ext>
              </a:extLst>
            </p:cNvPr>
            <p:cNvSpPr>
              <a:spLocks/>
            </p:cNvSpPr>
            <p:nvPr/>
          </p:nvSpPr>
          <p:spPr bwMode="auto">
            <a:xfrm>
              <a:off x="251" y="3591"/>
              <a:ext cx="341" cy="211"/>
            </a:xfrm>
            <a:custGeom>
              <a:avLst/>
              <a:gdLst>
                <a:gd name="T0" fmla="*/ 0 w 303"/>
                <a:gd name="T1" fmla="*/ 210 h 211"/>
                <a:gd name="T2" fmla="*/ 0 w 303"/>
                <a:gd name="T3" fmla="*/ 173 h 211"/>
                <a:gd name="T4" fmla="*/ 117715 w 303"/>
                <a:gd name="T5" fmla="*/ 162 h 211"/>
                <a:gd name="T6" fmla="*/ 117715 w 303"/>
                <a:gd name="T7" fmla="*/ 46 h 211"/>
                <a:gd name="T8" fmla="*/ 0 w 303"/>
                <a:gd name="T9" fmla="*/ 32 h 211"/>
                <a:gd name="T10" fmla="*/ 0 w 303"/>
                <a:gd name="T11" fmla="*/ 2 h 211"/>
                <a:gd name="T12" fmla="*/ 167790 w 303"/>
                <a:gd name="T13" fmla="*/ 2 h 211"/>
                <a:gd name="T14" fmla="*/ 167790 w 303"/>
                <a:gd name="T15" fmla="*/ 19 h 211"/>
                <a:gd name="T16" fmla="*/ 304117 w 303"/>
                <a:gd name="T17" fmla="*/ 19 h 211"/>
                <a:gd name="T18" fmla="*/ 304117 w 303"/>
                <a:gd name="T19" fmla="*/ 2 h 211"/>
                <a:gd name="T20" fmla="*/ 504464 w 303"/>
                <a:gd name="T21" fmla="*/ 2 h 211"/>
                <a:gd name="T22" fmla="*/ 504464 w 303"/>
                <a:gd name="T23" fmla="*/ 19 h 211"/>
                <a:gd name="T24" fmla="*/ 519367 w 303"/>
                <a:gd name="T25" fmla="*/ 19 h 211"/>
                <a:gd name="T26" fmla="*/ 657806 w 303"/>
                <a:gd name="T27" fmla="*/ 19 h 211"/>
                <a:gd name="T28" fmla="*/ 657806 w 303"/>
                <a:gd name="T29" fmla="*/ 2 h 211"/>
                <a:gd name="T30" fmla="*/ 831764 w 303"/>
                <a:gd name="T31" fmla="*/ 2 h 211"/>
                <a:gd name="T32" fmla="*/ 831764 w 303"/>
                <a:gd name="T33" fmla="*/ 31 h 211"/>
                <a:gd name="T34" fmla="*/ 706825 w 303"/>
                <a:gd name="T35" fmla="*/ 45 h 211"/>
                <a:gd name="T36" fmla="*/ 706825 w 303"/>
                <a:gd name="T37" fmla="*/ 98 h 211"/>
                <a:gd name="T38" fmla="*/ 1062856 w 303"/>
                <a:gd name="T39" fmla="*/ 98 h 211"/>
                <a:gd name="T40" fmla="*/ 1062856 w 303"/>
                <a:gd name="T41" fmla="*/ 80 h 211"/>
                <a:gd name="T42" fmla="*/ 965022 w 303"/>
                <a:gd name="T43" fmla="*/ 70 h 211"/>
                <a:gd name="T44" fmla="*/ 965022 w 303"/>
                <a:gd name="T45" fmla="*/ 38 h 211"/>
                <a:gd name="T46" fmla="*/ 1115494 w 303"/>
                <a:gd name="T47" fmla="*/ 38 h 211"/>
                <a:gd name="T48" fmla="*/ 1115494 w 303"/>
                <a:gd name="T49" fmla="*/ 55 h 211"/>
                <a:gd name="T50" fmla="*/ 1276058 w 303"/>
                <a:gd name="T51" fmla="*/ 55 h 211"/>
                <a:gd name="T52" fmla="*/ 1276058 w 303"/>
                <a:gd name="T53" fmla="*/ 38 h 211"/>
                <a:gd name="T54" fmla="*/ 1429500 w 303"/>
                <a:gd name="T55" fmla="*/ 38 h 211"/>
                <a:gd name="T56" fmla="*/ 1429500 w 303"/>
                <a:gd name="T57" fmla="*/ 56 h 211"/>
                <a:gd name="T58" fmla="*/ 1569399 w 303"/>
                <a:gd name="T59" fmla="*/ 56 h 211"/>
                <a:gd name="T60" fmla="*/ 1569399 w 303"/>
                <a:gd name="T61" fmla="*/ 38 h 211"/>
                <a:gd name="T62" fmla="*/ 1722100 w 303"/>
                <a:gd name="T63" fmla="*/ 38 h 211"/>
                <a:gd name="T64" fmla="*/ 1722100 w 303"/>
                <a:gd name="T65" fmla="*/ 69 h 211"/>
                <a:gd name="T66" fmla="*/ 1644174 w 303"/>
                <a:gd name="T67" fmla="*/ 81 h 211"/>
                <a:gd name="T68" fmla="*/ 1644174 w 303"/>
                <a:gd name="T69" fmla="*/ 99 h 211"/>
                <a:gd name="T70" fmla="*/ 1987727 w 303"/>
                <a:gd name="T71" fmla="*/ 99 h 211"/>
                <a:gd name="T72" fmla="*/ 1987727 w 303"/>
                <a:gd name="T73" fmla="*/ 47 h 211"/>
                <a:gd name="T74" fmla="*/ 1864515 w 303"/>
                <a:gd name="T75" fmla="*/ 32 h 211"/>
                <a:gd name="T76" fmla="*/ 1864515 w 303"/>
                <a:gd name="T77" fmla="*/ 1 h 211"/>
                <a:gd name="T78" fmla="*/ 2023828 w 303"/>
                <a:gd name="T79" fmla="*/ 1 h 211"/>
                <a:gd name="T80" fmla="*/ 2023828 w 303"/>
                <a:gd name="T81" fmla="*/ 19 h 211"/>
                <a:gd name="T82" fmla="*/ 2181132 w 303"/>
                <a:gd name="T83" fmla="*/ 19 h 211"/>
                <a:gd name="T84" fmla="*/ 2181132 w 303"/>
                <a:gd name="T85" fmla="*/ 0 h 211"/>
                <a:gd name="T86" fmla="*/ 2386075 w 303"/>
                <a:gd name="T87" fmla="*/ 0 h 211"/>
                <a:gd name="T88" fmla="*/ 2386075 w 303"/>
                <a:gd name="T89" fmla="*/ 19 h 211"/>
                <a:gd name="T90" fmla="*/ 2540600 w 303"/>
                <a:gd name="T91" fmla="*/ 19 h 211"/>
                <a:gd name="T92" fmla="*/ 2540600 w 303"/>
                <a:gd name="T93" fmla="*/ 0 h 211"/>
                <a:gd name="T94" fmla="*/ 2701328 w 303"/>
                <a:gd name="T95" fmla="*/ 0 h 211"/>
                <a:gd name="T96" fmla="*/ 2701328 w 303"/>
                <a:gd name="T97" fmla="*/ 30 h 211"/>
                <a:gd name="T98" fmla="*/ 2592631 w 303"/>
                <a:gd name="T99" fmla="*/ 45 h 211"/>
                <a:gd name="T100" fmla="*/ 2592631 w 303"/>
                <a:gd name="T101" fmla="*/ 162 h 211"/>
                <a:gd name="T102" fmla="*/ 2701328 w 303"/>
                <a:gd name="T103" fmla="*/ 174 h 211"/>
                <a:gd name="T104" fmla="*/ 2701328 w 303"/>
                <a:gd name="T105" fmla="*/ 210 h 211"/>
                <a:gd name="T106" fmla="*/ 0 w 303"/>
                <a:gd name="T107" fmla="*/ 210 h 21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03"/>
                <a:gd name="T163" fmla="*/ 0 h 211"/>
                <a:gd name="T164" fmla="*/ 303 w 303"/>
                <a:gd name="T165" fmla="*/ 211 h 21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03" h="211">
                  <a:moveTo>
                    <a:pt x="0" y="210"/>
                  </a:moveTo>
                  <a:lnTo>
                    <a:pt x="0" y="173"/>
                  </a:lnTo>
                  <a:lnTo>
                    <a:pt x="12" y="162"/>
                  </a:lnTo>
                  <a:lnTo>
                    <a:pt x="12" y="46"/>
                  </a:lnTo>
                  <a:lnTo>
                    <a:pt x="0" y="32"/>
                  </a:lnTo>
                  <a:lnTo>
                    <a:pt x="0" y="2"/>
                  </a:lnTo>
                  <a:lnTo>
                    <a:pt x="18" y="2"/>
                  </a:lnTo>
                  <a:lnTo>
                    <a:pt x="18" y="19"/>
                  </a:lnTo>
                  <a:lnTo>
                    <a:pt x="34" y="19"/>
                  </a:lnTo>
                  <a:lnTo>
                    <a:pt x="34" y="2"/>
                  </a:lnTo>
                  <a:lnTo>
                    <a:pt x="57" y="2"/>
                  </a:lnTo>
                  <a:lnTo>
                    <a:pt x="57" y="19"/>
                  </a:lnTo>
                  <a:lnTo>
                    <a:pt x="59" y="19"/>
                  </a:lnTo>
                  <a:lnTo>
                    <a:pt x="74" y="19"/>
                  </a:lnTo>
                  <a:lnTo>
                    <a:pt x="74" y="2"/>
                  </a:lnTo>
                  <a:lnTo>
                    <a:pt x="92" y="2"/>
                  </a:lnTo>
                  <a:lnTo>
                    <a:pt x="92" y="31"/>
                  </a:lnTo>
                  <a:lnTo>
                    <a:pt x="79" y="45"/>
                  </a:lnTo>
                  <a:lnTo>
                    <a:pt x="79" y="98"/>
                  </a:lnTo>
                  <a:lnTo>
                    <a:pt x="119" y="98"/>
                  </a:lnTo>
                  <a:lnTo>
                    <a:pt x="119" y="80"/>
                  </a:lnTo>
                  <a:lnTo>
                    <a:pt x="108" y="70"/>
                  </a:lnTo>
                  <a:lnTo>
                    <a:pt x="108" y="38"/>
                  </a:lnTo>
                  <a:lnTo>
                    <a:pt x="125" y="38"/>
                  </a:lnTo>
                  <a:lnTo>
                    <a:pt x="125" y="55"/>
                  </a:lnTo>
                  <a:lnTo>
                    <a:pt x="143" y="55"/>
                  </a:lnTo>
                  <a:lnTo>
                    <a:pt x="143" y="38"/>
                  </a:lnTo>
                  <a:lnTo>
                    <a:pt x="160" y="38"/>
                  </a:lnTo>
                  <a:lnTo>
                    <a:pt x="160" y="56"/>
                  </a:lnTo>
                  <a:lnTo>
                    <a:pt x="176" y="56"/>
                  </a:lnTo>
                  <a:lnTo>
                    <a:pt x="176" y="38"/>
                  </a:lnTo>
                  <a:lnTo>
                    <a:pt x="193" y="38"/>
                  </a:lnTo>
                  <a:lnTo>
                    <a:pt x="193" y="69"/>
                  </a:lnTo>
                  <a:lnTo>
                    <a:pt x="183" y="81"/>
                  </a:lnTo>
                  <a:lnTo>
                    <a:pt x="183" y="99"/>
                  </a:lnTo>
                  <a:lnTo>
                    <a:pt x="223" y="99"/>
                  </a:lnTo>
                  <a:lnTo>
                    <a:pt x="223" y="47"/>
                  </a:lnTo>
                  <a:lnTo>
                    <a:pt x="210" y="32"/>
                  </a:lnTo>
                  <a:lnTo>
                    <a:pt x="210" y="1"/>
                  </a:lnTo>
                  <a:lnTo>
                    <a:pt x="227" y="1"/>
                  </a:lnTo>
                  <a:lnTo>
                    <a:pt x="227" y="19"/>
                  </a:lnTo>
                  <a:lnTo>
                    <a:pt x="244" y="19"/>
                  </a:lnTo>
                  <a:lnTo>
                    <a:pt x="244" y="0"/>
                  </a:lnTo>
                  <a:lnTo>
                    <a:pt x="267" y="0"/>
                  </a:lnTo>
                  <a:lnTo>
                    <a:pt x="267" y="19"/>
                  </a:lnTo>
                  <a:lnTo>
                    <a:pt x="285" y="19"/>
                  </a:lnTo>
                  <a:lnTo>
                    <a:pt x="285" y="0"/>
                  </a:lnTo>
                  <a:lnTo>
                    <a:pt x="302" y="0"/>
                  </a:lnTo>
                  <a:lnTo>
                    <a:pt x="302" y="30"/>
                  </a:lnTo>
                  <a:lnTo>
                    <a:pt x="291" y="45"/>
                  </a:lnTo>
                  <a:lnTo>
                    <a:pt x="291" y="162"/>
                  </a:lnTo>
                  <a:lnTo>
                    <a:pt x="302" y="174"/>
                  </a:lnTo>
                  <a:lnTo>
                    <a:pt x="302" y="210"/>
                  </a:lnTo>
                  <a:lnTo>
                    <a:pt x="0" y="210"/>
                  </a:lnTo>
                </a:path>
              </a:pathLst>
            </a:custGeom>
            <a:solidFill>
              <a:srgbClr val="FFFFF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205833" name="Freeform 8">
              <a:extLst>
                <a:ext uri="{FF2B5EF4-FFF2-40B4-BE49-F238E27FC236}">
                  <a16:creationId xmlns:a16="http://schemas.microsoft.com/office/drawing/2014/main" id="{E4A303F0-9F70-BB04-C1FA-AF653F53896D}"/>
                </a:ext>
              </a:extLst>
            </p:cNvPr>
            <p:cNvSpPr>
              <a:spLocks/>
            </p:cNvSpPr>
            <p:nvPr/>
          </p:nvSpPr>
          <p:spPr bwMode="auto">
            <a:xfrm>
              <a:off x="398" y="3732"/>
              <a:ext cx="54" cy="44"/>
            </a:xfrm>
            <a:custGeom>
              <a:avLst/>
              <a:gdLst>
                <a:gd name="T0" fmla="*/ 0 w 48"/>
                <a:gd name="T1" fmla="*/ 43 h 44"/>
                <a:gd name="T2" fmla="*/ 403669 w 48"/>
                <a:gd name="T3" fmla="*/ 43 h 44"/>
                <a:gd name="T4" fmla="*/ 403669 w 48"/>
                <a:gd name="T5" fmla="*/ 0 h 44"/>
                <a:gd name="T6" fmla="*/ 0 w 48"/>
                <a:gd name="T7" fmla="*/ 0 h 44"/>
                <a:gd name="T8" fmla="*/ 0 w 48"/>
                <a:gd name="T9" fmla="*/ 43 h 44"/>
                <a:gd name="T10" fmla="*/ 0 60000 65536"/>
                <a:gd name="T11" fmla="*/ 0 60000 65536"/>
                <a:gd name="T12" fmla="*/ 0 60000 65536"/>
                <a:gd name="T13" fmla="*/ 0 60000 65536"/>
                <a:gd name="T14" fmla="*/ 0 60000 65536"/>
                <a:gd name="T15" fmla="*/ 0 w 48"/>
                <a:gd name="T16" fmla="*/ 0 h 44"/>
                <a:gd name="T17" fmla="*/ 48 w 48"/>
                <a:gd name="T18" fmla="*/ 44 h 44"/>
              </a:gdLst>
              <a:ahLst/>
              <a:cxnLst>
                <a:cxn ang="T10">
                  <a:pos x="T0" y="T1"/>
                </a:cxn>
                <a:cxn ang="T11">
                  <a:pos x="T2" y="T3"/>
                </a:cxn>
                <a:cxn ang="T12">
                  <a:pos x="T4" y="T5"/>
                </a:cxn>
                <a:cxn ang="T13">
                  <a:pos x="T6" y="T7"/>
                </a:cxn>
                <a:cxn ang="T14">
                  <a:pos x="T8" y="T9"/>
                </a:cxn>
              </a:cxnLst>
              <a:rect l="T15" t="T16" r="T17" b="T18"/>
              <a:pathLst>
                <a:path w="48" h="44">
                  <a:moveTo>
                    <a:pt x="0" y="43"/>
                  </a:moveTo>
                  <a:lnTo>
                    <a:pt x="47" y="43"/>
                  </a:lnTo>
                  <a:lnTo>
                    <a:pt x="47" y="0"/>
                  </a:lnTo>
                  <a:lnTo>
                    <a:pt x="0" y="0"/>
                  </a:lnTo>
                  <a:lnTo>
                    <a:pt x="0" y="43"/>
                  </a:lnTo>
                </a:path>
              </a:pathLst>
            </a:custGeom>
            <a:solidFill>
              <a:srgbClr val="FF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205834" name="Freeform 9">
              <a:extLst>
                <a:ext uri="{FF2B5EF4-FFF2-40B4-BE49-F238E27FC236}">
                  <a16:creationId xmlns:a16="http://schemas.microsoft.com/office/drawing/2014/main" id="{B25601D0-0478-72E0-0515-9D140E674F14}"/>
                </a:ext>
              </a:extLst>
            </p:cNvPr>
            <p:cNvSpPr>
              <a:spLocks/>
            </p:cNvSpPr>
            <p:nvPr/>
          </p:nvSpPr>
          <p:spPr bwMode="auto">
            <a:xfrm>
              <a:off x="398" y="3711"/>
              <a:ext cx="54" cy="30"/>
            </a:xfrm>
            <a:custGeom>
              <a:avLst/>
              <a:gdLst>
                <a:gd name="T0" fmla="*/ 208977 w 48"/>
                <a:gd name="T1" fmla="*/ 0 h 30"/>
                <a:gd name="T2" fmla="*/ 241701 w 48"/>
                <a:gd name="T3" fmla="*/ 0 h 30"/>
                <a:gd name="T4" fmla="*/ 283509 w 48"/>
                <a:gd name="T5" fmla="*/ 1 h 30"/>
                <a:gd name="T6" fmla="*/ 317586 w 48"/>
                <a:gd name="T7" fmla="*/ 2 h 30"/>
                <a:gd name="T8" fmla="*/ 357284 w 48"/>
                <a:gd name="T9" fmla="*/ 4 h 30"/>
                <a:gd name="T10" fmla="*/ 387159 w 48"/>
                <a:gd name="T11" fmla="*/ 6 h 30"/>
                <a:gd name="T12" fmla="*/ 387675 w 48"/>
                <a:gd name="T13" fmla="*/ 9 h 30"/>
                <a:gd name="T14" fmla="*/ 401943 w 48"/>
                <a:gd name="T15" fmla="*/ 12 h 30"/>
                <a:gd name="T16" fmla="*/ 403669 w 48"/>
                <a:gd name="T17" fmla="*/ 15 h 30"/>
                <a:gd name="T18" fmla="*/ 401943 w 48"/>
                <a:gd name="T19" fmla="*/ 17 h 30"/>
                <a:gd name="T20" fmla="*/ 387675 w 48"/>
                <a:gd name="T21" fmla="*/ 20 h 30"/>
                <a:gd name="T22" fmla="*/ 387159 w 48"/>
                <a:gd name="T23" fmla="*/ 23 h 30"/>
                <a:gd name="T24" fmla="*/ 357284 w 48"/>
                <a:gd name="T25" fmla="*/ 25 h 30"/>
                <a:gd name="T26" fmla="*/ 317586 w 48"/>
                <a:gd name="T27" fmla="*/ 27 h 30"/>
                <a:gd name="T28" fmla="*/ 283509 w 48"/>
                <a:gd name="T29" fmla="*/ 28 h 30"/>
                <a:gd name="T30" fmla="*/ 241701 w 48"/>
                <a:gd name="T31" fmla="*/ 29 h 30"/>
                <a:gd name="T32" fmla="*/ 208977 w 48"/>
                <a:gd name="T33" fmla="*/ 29 h 30"/>
                <a:gd name="T34" fmla="*/ 165117 w 48"/>
                <a:gd name="T35" fmla="*/ 29 h 30"/>
                <a:gd name="T36" fmla="*/ 130463 w 48"/>
                <a:gd name="T37" fmla="*/ 28 h 30"/>
                <a:gd name="T38" fmla="*/ 98219 w 48"/>
                <a:gd name="T39" fmla="*/ 27 h 30"/>
                <a:gd name="T40" fmla="*/ 54504 w 48"/>
                <a:gd name="T41" fmla="*/ 25 h 30"/>
                <a:gd name="T42" fmla="*/ 43065 w 48"/>
                <a:gd name="T43" fmla="*/ 23 h 30"/>
                <a:gd name="T44" fmla="*/ 2 w 48"/>
                <a:gd name="T45" fmla="*/ 20 h 30"/>
                <a:gd name="T46" fmla="*/ 1 w 48"/>
                <a:gd name="T47" fmla="*/ 17 h 30"/>
                <a:gd name="T48" fmla="*/ 0 w 48"/>
                <a:gd name="T49" fmla="*/ 15 h 30"/>
                <a:gd name="T50" fmla="*/ 1 w 48"/>
                <a:gd name="T51" fmla="*/ 12 h 30"/>
                <a:gd name="T52" fmla="*/ 2 w 48"/>
                <a:gd name="T53" fmla="*/ 9 h 30"/>
                <a:gd name="T54" fmla="*/ 43065 w 48"/>
                <a:gd name="T55" fmla="*/ 6 h 30"/>
                <a:gd name="T56" fmla="*/ 54504 w 48"/>
                <a:gd name="T57" fmla="*/ 4 h 30"/>
                <a:gd name="T58" fmla="*/ 98219 w 48"/>
                <a:gd name="T59" fmla="*/ 2 h 30"/>
                <a:gd name="T60" fmla="*/ 130463 w 48"/>
                <a:gd name="T61" fmla="*/ 1 h 30"/>
                <a:gd name="T62" fmla="*/ 165117 w 48"/>
                <a:gd name="T63" fmla="*/ 0 h 30"/>
                <a:gd name="T64" fmla="*/ 208977 w 48"/>
                <a:gd name="T65" fmla="*/ 0 h 3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8"/>
                <a:gd name="T100" fmla="*/ 0 h 30"/>
                <a:gd name="T101" fmla="*/ 48 w 48"/>
                <a:gd name="T102" fmla="*/ 30 h 3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8" h="30">
                  <a:moveTo>
                    <a:pt x="24" y="0"/>
                  </a:moveTo>
                  <a:lnTo>
                    <a:pt x="28" y="0"/>
                  </a:lnTo>
                  <a:lnTo>
                    <a:pt x="33" y="1"/>
                  </a:lnTo>
                  <a:lnTo>
                    <a:pt x="36" y="2"/>
                  </a:lnTo>
                  <a:lnTo>
                    <a:pt x="41" y="4"/>
                  </a:lnTo>
                  <a:lnTo>
                    <a:pt x="44" y="6"/>
                  </a:lnTo>
                  <a:lnTo>
                    <a:pt x="45" y="9"/>
                  </a:lnTo>
                  <a:lnTo>
                    <a:pt x="46" y="12"/>
                  </a:lnTo>
                  <a:lnTo>
                    <a:pt x="47" y="15"/>
                  </a:lnTo>
                  <a:lnTo>
                    <a:pt x="46" y="17"/>
                  </a:lnTo>
                  <a:lnTo>
                    <a:pt x="45" y="20"/>
                  </a:lnTo>
                  <a:lnTo>
                    <a:pt x="44" y="23"/>
                  </a:lnTo>
                  <a:lnTo>
                    <a:pt x="41" y="25"/>
                  </a:lnTo>
                  <a:lnTo>
                    <a:pt x="36" y="27"/>
                  </a:lnTo>
                  <a:lnTo>
                    <a:pt x="33" y="28"/>
                  </a:lnTo>
                  <a:lnTo>
                    <a:pt x="28" y="29"/>
                  </a:lnTo>
                  <a:lnTo>
                    <a:pt x="24" y="29"/>
                  </a:lnTo>
                  <a:lnTo>
                    <a:pt x="19" y="29"/>
                  </a:lnTo>
                  <a:lnTo>
                    <a:pt x="15" y="28"/>
                  </a:lnTo>
                  <a:lnTo>
                    <a:pt x="11" y="27"/>
                  </a:lnTo>
                  <a:lnTo>
                    <a:pt x="6" y="25"/>
                  </a:lnTo>
                  <a:lnTo>
                    <a:pt x="4" y="23"/>
                  </a:lnTo>
                  <a:lnTo>
                    <a:pt x="2" y="20"/>
                  </a:lnTo>
                  <a:lnTo>
                    <a:pt x="1" y="17"/>
                  </a:lnTo>
                  <a:lnTo>
                    <a:pt x="0" y="15"/>
                  </a:lnTo>
                  <a:lnTo>
                    <a:pt x="1" y="12"/>
                  </a:lnTo>
                  <a:lnTo>
                    <a:pt x="2" y="9"/>
                  </a:lnTo>
                  <a:lnTo>
                    <a:pt x="4" y="6"/>
                  </a:lnTo>
                  <a:lnTo>
                    <a:pt x="6" y="4"/>
                  </a:lnTo>
                  <a:lnTo>
                    <a:pt x="11" y="2"/>
                  </a:lnTo>
                  <a:lnTo>
                    <a:pt x="15" y="1"/>
                  </a:lnTo>
                  <a:lnTo>
                    <a:pt x="19" y="0"/>
                  </a:lnTo>
                  <a:lnTo>
                    <a:pt x="24" y="0"/>
                  </a:lnTo>
                </a:path>
              </a:pathLst>
            </a:custGeom>
            <a:solidFill>
              <a:srgbClr val="FF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205835" name="Freeform 10">
              <a:extLst>
                <a:ext uri="{FF2B5EF4-FFF2-40B4-BE49-F238E27FC236}">
                  <a16:creationId xmlns:a16="http://schemas.microsoft.com/office/drawing/2014/main" id="{A350684C-720F-67B9-D70A-17404B28DAD0}"/>
                </a:ext>
              </a:extLst>
            </p:cNvPr>
            <p:cNvSpPr>
              <a:spLocks/>
            </p:cNvSpPr>
            <p:nvPr/>
          </p:nvSpPr>
          <p:spPr bwMode="auto">
            <a:xfrm>
              <a:off x="484" y="3728"/>
              <a:ext cx="17" cy="34"/>
            </a:xfrm>
            <a:custGeom>
              <a:avLst/>
              <a:gdLst>
                <a:gd name="T0" fmla="*/ 0 w 15"/>
                <a:gd name="T1" fmla="*/ 0 h 34"/>
                <a:gd name="T2" fmla="*/ 206739 w 15"/>
                <a:gd name="T3" fmla="*/ 0 h 34"/>
                <a:gd name="T4" fmla="*/ 206739 w 15"/>
                <a:gd name="T5" fmla="*/ 33 h 34"/>
                <a:gd name="T6" fmla="*/ 0 w 15"/>
                <a:gd name="T7" fmla="*/ 33 h 34"/>
                <a:gd name="T8" fmla="*/ 0 w 15"/>
                <a:gd name="T9" fmla="*/ 0 h 34"/>
                <a:gd name="T10" fmla="*/ 0 60000 65536"/>
                <a:gd name="T11" fmla="*/ 0 60000 65536"/>
                <a:gd name="T12" fmla="*/ 0 60000 65536"/>
                <a:gd name="T13" fmla="*/ 0 60000 65536"/>
                <a:gd name="T14" fmla="*/ 0 60000 65536"/>
                <a:gd name="T15" fmla="*/ 0 w 15"/>
                <a:gd name="T16" fmla="*/ 0 h 34"/>
                <a:gd name="T17" fmla="*/ 15 w 15"/>
                <a:gd name="T18" fmla="*/ 34 h 34"/>
              </a:gdLst>
              <a:ahLst/>
              <a:cxnLst>
                <a:cxn ang="T10">
                  <a:pos x="T0" y="T1"/>
                </a:cxn>
                <a:cxn ang="T11">
                  <a:pos x="T2" y="T3"/>
                </a:cxn>
                <a:cxn ang="T12">
                  <a:pos x="T4" y="T5"/>
                </a:cxn>
                <a:cxn ang="T13">
                  <a:pos x="T6" y="T7"/>
                </a:cxn>
                <a:cxn ang="T14">
                  <a:pos x="T8" y="T9"/>
                </a:cxn>
              </a:cxnLst>
              <a:rect l="T15" t="T16" r="T17" b="T18"/>
              <a:pathLst>
                <a:path w="15" h="34">
                  <a:moveTo>
                    <a:pt x="0" y="0"/>
                  </a:moveTo>
                  <a:lnTo>
                    <a:pt x="14" y="0"/>
                  </a:lnTo>
                  <a:lnTo>
                    <a:pt x="14" y="33"/>
                  </a:lnTo>
                  <a:lnTo>
                    <a:pt x="0" y="33"/>
                  </a:lnTo>
                  <a:lnTo>
                    <a:pt x="0" y="0"/>
                  </a:lnTo>
                </a:path>
              </a:pathLst>
            </a:custGeom>
            <a:solidFill>
              <a:srgbClr val="FF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205836" name="Freeform 11">
              <a:extLst>
                <a:ext uri="{FF2B5EF4-FFF2-40B4-BE49-F238E27FC236}">
                  <a16:creationId xmlns:a16="http://schemas.microsoft.com/office/drawing/2014/main" id="{EA2217E4-9A49-B84F-9895-7A81D0EFECEC}"/>
                </a:ext>
              </a:extLst>
            </p:cNvPr>
            <p:cNvSpPr>
              <a:spLocks/>
            </p:cNvSpPr>
            <p:nvPr/>
          </p:nvSpPr>
          <p:spPr bwMode="auto">
            <a:xfrm>
              <a:off x="358" y="3728"/>
              <a:ext cx="17" cy="34"/>
            </a:xfrm>
            <a:custGeom>
              <a:avLst/>
              <a:gdLst>
                <a:gd name="T0" fmla="*/ 0 w 15"/>
                <a:gd name="T1" fmla="*/ 0 h 34"/>
                <a:gd name="T2" fmla="*/ 206739 w 15"/>
                <a:gd name="T3" fmla="*/ 0 h 34"/>
                <a:gd name="T4" fmla="*/ 206739 w 15"/>
                <a:gd name="T5" fmla="*/ 33 h 34"/>
                <a:gd name="T6" fmla="*/ 0 w 15"/>
                <a:gd name="T7" fmla="*/ 33 h 34"/>
                <a:gd name="T8" fmla="*/ 0 w 15"/>
                <a:gd name="T9" fmla="*/ 0 h 34"/>
                <a:gd name="T10" fmla="*/ 0 60000 65536"/>
                <a:gd name="T11" fmla="*/ 0 60000 65536"/>
                <a:gd name="T12" fmla="*/ 0 60000 65536"/>
                <a:gd name="T13" fmla="*/ 0 60000 65536"/>
                <a:gd name="T14" fmla="*/ 0 60000 65536"/>
                <a:gd name="T15" fmla="*/ 0 w 15"/>
                <a:gd name="T16" fmla="*/ 0 h 34"/>
                <a:gd name="T17" fmla="*/ 15 w 15"/>
                <a:gd name="T18" fmla="*/ 34 h 34"/>
              </a:gdLst>
              <a:ahLst/>
              <a:cxnLst>
                <a:cxn ang="T10">
                  <a:pos x="T0" y="T1"/>
                </a:cxn>
                <a:cxn ang="T11">
                  <a:pos x="T2" y="T3"/>
                </a:cxn>
                <a:cxn ang="T12">
                  <a:pos x="T4" y="T5"/>
                </a:cxn>
                <a:cxn ang="T13">
                  <a:pos x="T6" y="T7"/>
                </a:cxn>
                <a:cxn ang="T14">
                  <a:pos x="T8" y="T9"/>
                </a:cxn>
              </a:cxnLst>
              <a:rect l="T15" t="T16" r="T17" b="T18"/>
              <a:pathLst>
                <a:path w="15" h="34">
                  <a:moveTo>
                    <a:pt x="0" y="0"/>
                  </a:moveTo>
                  <a:lnTo>
                    <a:pt x="14" y="0"/>
                  </a:lnTo>
                  <a:lnTo>
                    <a:pt x="14" y="33"/>
                  </a:lnTo>
                  <a:lnTo>
                    <a:pt x="0" y="33"/>
                  </a:lnTo>
                  <a:lnTo>
                    <a:pt x="0" y="0"/>
                  </a:lnTo>
                </a:path>
              </a:pathLst>
            </a:custGeom>
            <a:solidFill>
              <a:srgbClr val="FF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205837" name="Freeform 12">
              <a:extLst>
                <a:ext uri="{FF2B5EF4-FFF2-40B4-BE49-F238E27FC236}">
                  <a16:creationId xmlns:a16="http://schemas.microsoft.com/office/drawing/2014/main" id="{1A8C969D-59FB-583B-BBA5-AD4947570FEB}"/>
                </a:ext>
              </a:extLst>
            </p:cNvPr>
            <p:cNvSpPr>
              <a:spLocks/>
            </p:cNvSpPr>
            <p:nvPr/>
          </p:nvSpPr>
          <p:spPr bwMode="auto">
            <a:xfrm>
              <a:off x="538" y="3646"/>
              <a:ext cx="17" cy="40"/>
            </a:xfrm>
            <a:custGeom>
              <a:avLst/>
              <a:gdLst>
                <a:gd name="T0" fmla="*/ 0 w 15"/>
                <a:gd name="T1" fmla="*/ 0 h 40"/>
                <a:gd name="T2" fmla="*/ 206739 w 15"/>
                <a:gd name="T3" fmla="*/ 0 h 40"/>
                <a:gd name="T4" fmla="*/ 206739 w 15"/>
                <a:gd name="T5" fmla="*/ 39 h 40"/>
                <a:gd name="T6" fmla="*/ 0 w 15"/>
                <a:gd name="T7" fmla="*/ 39 h 40"/>
                <a:gd name="T8" fmla="*/ 0 w 15"/>
                <a:gd name="T9" fmla="*/ 0 h 40"/>
                <a:gd name="T10" fmla="*/ 0 60000 65536"/>
                <a:gd name="T11" fmla="*/ 0 60000 65536"/>
                <a:gd name="T12" fmla="*/ 0 60000 65536"/>
                <a:gd name="T13" fmla="*/ 0 60000 65536"/>
                <a:gd name="T14" fmla="*/ 0 60000 65536"/>
                <a:gd name="T15" fmla="*/ 0 w 15"/>
                <a:gd name="T16" fmla="*/ 0 h 40"/>
                <a:gd name="T17" fmla="*/ 15 w 15"/>
                <a:gd name="T18" fmla="*/ 40 h 40"/>
              </a:gdLst>
              <a:ahLst/>
              <a:cxnLst>
                <a:cxn ang="T10">
                  <a:pos x="T0" y="T1"/>
                </a:cxn>
                <a:cxn ang="T11">
                  <a:pos x="T2" y="T3"/>
                </a:cxn>
                <a:cxn ang="T12">
                  <a:pos x="T4" y="T5"/>
                </a:cxn>
                <a:cxn ang="T13">
                  <a:pos x="T6" y="T7"/>
                </a:cxn>
                <a:cxn ang="T14">
                  <a:pos x="T8" y="T9"/>
                </a:cxn>
              </a:cxnLst>
              <a:rect l="T15" t="T16" r="T17" b="T18"/>
              <a:pathLst>
                <a:path w="15" h="40">
                  <a:moveTo>
                    <a:pt x="0" y="0"/>
                  </a:moveTo>
                  <a:lnTo>
                    <a:pt x="14" y="0"/>
                  </a:lnTo>
                  <a:lnTo>
                    <a:pt x="14" y="39"/>
                  </a:lnTo>
                  <a:lnTo>
                    <a:pt x="0" y="39"/>
                  </a:lnTo>
                  <a:lnTo>
                    <a:pt x="0" y="0"/>
                  </a:lnTo>
                </a:path>
              </a:pathLst>
            </a:custGeom>
            <a:solidFill>
              <a:srgbClr val="FF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205838" name="Freeform 13">
              <a:extLst>
                <a:ext uri="{FF2B5EF4-FFF2-40B4-BE49-F238E27FC236}">
                  <a16:creationId xmlns:a16="http://schemas.microsoft.com/office/drawing/2014/main" id="{ADBB3040-6B54-043A-36F9-A2C850AEC205}"/>
                </a:ext>
              </a:extLst>
            </p:cNvPr>
            <p:cNvSpPr>
              <a:spLocks/>
            </p:cNvSpPr>
            <p:nvPr/>
          </p:nvSpPr>
          <p:spPr bwMode="auto">
            <a:xfrm>
              <a:off x="538" y="3726"/>
              <a:ext cx="17" cy="39"/>
            </a:xfrm>
            <a:custGeom>
              <a:avLst/>
              <a:gdLst>
                <a:gd name="T0" fmla="*/ 0 w 15"/>
                <a:gd name="T1" fmla="*/ 0 h 39"/>
                <a:gd name="T2" fmla="*/ 206739 w 15"/>
                <a:gd name="T3" fmla="*/ 0 h 39"/>
                <a:gd name="T4" fmla="*/ 206739 w 15"/>
                <a:gd name="T5" fmla="*/ 38 h 39"/>
                <a:gd name="T6" fmla="*/ 0 w 15"/>
                <a:gd name="T7" fmla="*/ 38 h 39"/>
                <a:gd name="T8" fmla="*/ 0 w 15"/>
                <a:gd name="T9" fmla="*/ 0 h 39"/>
                <a:gd name="T10" fmla="*/ 0 60000 65536"/>
                <a:gd name="T11" fmla="*/ 0 60000 65536"/>
                <a:gd name="T12" fmla="*/ 0 60000 65536"/>
                <a:gd name="T13" fmla="*/ 0 60000 65536"/>
                <a:gd name="T14" fmla="*/ 0 60000 65536"/>
                <a:gd name="T15" fmla="*/ 0 w 15"/>
                <a:gd name="T16" fmla="*/ 0 h 39"/>
                <a:gd name="T17" fmla="*/ 15 w 15"/>
                <a:gd name="T18" fmla="*/ 39 h 39"/>
              </a:gdLst>
              <a:ahLst/>
              <a:cxnLst>
                <a:cxn ang="T10">
                  <a:pos x="T0" y="T1"/>
                </a:cxn>
                <a:cxn ang="T11">
                  <a:pos x="T2" y="T3"/>
                </a:cxn>
                <a:cxn ang="T12">
                  <a:pos x="T4" y="T5"/>
                </a:cxn>
                <a:cxn ang="T13">
                  <a:pos x="T6" y="T7"/>
                </a:cxn>
                <a:cxn ang="T14">
                  <a:pos x="T8" y="T9"/>
                </a:cxn>
              </a:cxnLst>
              <a:rect l="T15" t="T16" r="T17" b="T18"/>
              <a:pathLst>
                <a:path w="15" h="39">
                  <a:moveTo>
                    <a:pt x="0" y="0"/>
                  </a:moveTo>
                  <a:lnTo>
                    <a:pt x="14" y="0"/>
                  </a:lnTo>
                  <a:lnTo>
                    <a:pt x="14" y="38"/>
                  </a:lnTo>
                  <a:lnTo>
                    <a:pt x="0" y="38"/>
                  </a:lnTo>
                  <a:lnTo>
                    <a:pt x="0" y="0"/>
                  </a:lnTo>
                </a:path>
              </a:pathLst>
            </a:custGeom>
            <a:solidFill>
              <a:srgbClr val="FF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205839" name="Freeform 14">
              <a:extLst>
                <a:ext uri="{FF2B5EF4-FFF2-40B4-BE49-F238E27FC236}">
                  <a16:creationId xmlns:a16="http://schemas.microsoft.com/office/drawing/2014/main" id="{E76EA6A5-D1DE-50C3-BF6B-7A013F6B3BBC}"/>
                </a:ext>
              </a:extLst>
            </p:cNvPr>
            <p:cNvSpPr>
              <a:spLocks/>
            </p:cNvSpPr>
            <p:nvPr/>
          </p:nvSpPr>
          <p:spPr bwMode="auto">
            <a:xfrm>
              <a:off x="292" y="3726"/>
              <a:ext cx="17" cy="39"/>
            </a:xfrm>
            <a:custGeom>
              <a:avLst/>
              <a:gdLst>
                <a:gd name="T0" fmla="*/ 0 w 15"/>
                <a:gd name="T1" fmla="*/ 0 h 39"/>
                <a:gd name="T2" fmla="*/ 206739 w 15"/>
                <a:gd name="T3" fmla="*/ 0 h 39"/>
                <a:gd name="T4" fmla="*/ 206739 w 15"/>
                <a:gd name="T5" fmla="*/ 38 h 39"/>
                <a:gd name="T6" fmla="*/ 0 w 15"/>
                <a:gd name="T7" fmla="*/ 38 h 39"/>
                <a:gd name="T8" fmla="*/ 0 w 15"/>
                <a:gd name="T9" fmla="*/ 0 h 39"/>
                <a:gd name="T10" fmla="*/ 0 60000 65536"/>
                <a:gd name="T11" fmla="*/ 0 60000 65536"/>
                <a:gd name="T12" fmla="*/ 0 60000 65536"/>
                <a:gd name="T13" fmla="*/ 0 60000 65536"/>
                <a:gd name="T14" fmla="*/ 0 60000 65536"/>
                <a:gd name="T15" fmla="*/ 0 w 15"/>
                <a:gd name="T16" fmla="*/ 0 h 39"/>
                <a:gd name="T17" fmla="*/ 15 w 15"/>
                <a:gd name="T18" fmla="*/ 39 h 39"/>
              </a:gdLst>
              <a:ahLst/>
              <a:cxnLst>
                <a:cxn ang="T10">
                  <a:pos x="T0" y="T1"/>
                </a:cxn>
                <a:cxn ang="T11">
                  <a:pos x="T2" y="T3"/>
                </a:cxn>
                <a:cxn ang="T12">
                  <a:pos x="T4" y="T5"/>
                </a:cxn>
                <a:cxn ang="T13">
                  <a:pos x="T6" y="T7"/>
                </a:cxn>
                <a:cxn ang="T14">
                  <a:pos x="T8" y="T9"/>
                </a:cxn>
              </a:cxnLst>
              <a:rect l="T15" t="T16" r="T17" b="T18"/>
              <a:pathLst>
                <a:path w="15" h="39">
                  <a:moveTo>
                    <a:pt x="0" y="0"/>
                  </a:moveTo>
                  <a:lnTo>
                    <a:pt x="14" y="0"/>
                  </a:lnTo>
                  <a:lnTo>
                    <a:pt x="14" y="38"/>
                  </a:lnTo>
                  <a:lnTo>
                    <a:pt x="0" y="38"/>
                  </a:lnTo>
                  <a:lnTo>
                    <a:pt x="0" y="0"/>
                  </a:lnTo>
                </a:path>
              </a:pathLst>
            </a:custGeom>
            <a:solidFill>
              <a:srgbClr val="FF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205840" name="Freeform 15">
              <a:extLst>
                <a:ext uri="{FF2B5EF4-FFF2-40B4-BE49-F238E27FC236}">
                  <a16:creationId xmlns:a16="http://schemas.microsoft.com/office/drawing/2014/main" id="{9FA7B2B3-1143-B312-B97A-EBC54B41604A}"/>
                </a:ext>
              </a:extLst>
            </p:cNvPr>
            <p:cNvSpPr>
              <a:spLocks/>
            </p:cNvSpPr>
            <p:nvPr/>
          </p:nvSpPr>
          <p:spPr bwMode="auto">
            <a:xfrm>
              <a:off x="292" y="3646"/>
              <a:ext cx="17" cy="40"/>
            </a:xfrm>
            <a:custGeom>
              <a:avLst/>
              <a:gdLst>
                <a:gd name="T0" fmla="*/ 0 w 15"/>
                <a:gd name="T1" fmla="*/ 0 h 40"/>
                <a:gd name="T2" fmla="*/ 206739 w 15"/>
                <a:gd name="T3" fmla="*/ 0 h 40"/>
                <a:gd name="T4" fmla="*/ 206739 w 15"/>
                <a:gd name="T5" fmla="*/ 39 h 40"/>
                <a:gd name="T6" fmla="*/ 0 w 15"/>
                <a:gd name="T7" fmla="*/ 39 h 40"/>
                <a:gd name="T8" fmla="*/ 0 w 15"/>
                <a:gd name="T9" fmla="*/ 0 h 40"/>
                <a:gd name="T10" fmla="*/ 0 60000 65536"/>
                <a:gd name="T11" fmla="*/ 0 60000 65536"/>
                <a:gd name="T12" fmla="*/ 0 60000 65536"/>
                <a:gd name="T13" fmla="*/ 0 60000 65536"/>
                <a:gd name="T14" fmla="*/ 0 60000 65536"/>
                <a:gd name="T15" fmla="*/ 0 w 15"/>
                <a:gd name="T16" fmla="*/ 0 h 40"/>
                <a:gd name="T17" fmla="*/ 15 w 15"/>
                <a:gd name="T18" fmla="*/ 40 h 40"/>
              </a:gdLst>
              <a:ahLst/>
              <a:cxnLst>
                <a:cxn ang="T10">
                  <a:pos x="T0" y="T1"/>
                </a:cxn>
                <a:cxn ang="T11">
                  <a:pos x="T2" y="T3"/>
                </a:cxn>
                <a:cxn ang="T12">
                  <a:pos x="T4" y="T5"/>
                </a:cxn>
                <a:cxn ang="T13">
                  <a:pos x="T6" y="T7"/>
                </a:cxn>
                <a:cxn ang="T14">
                  <a:pos x="T8" y="T9"/>
                </a:cxn>
              </a:cxnLst>
              <a:rect l="T15" t="T16" r="T17" b="T18"/>
              <a:pathLst>
                <a:path w="15" h="40">
                  <a:moveTo>
                    <a:pt x="0" y="0"/>
                  </a:moveTo>
                  <a:lnTo>
                    <a:pt x="14" y="0"/>
                  </a:lnTo>
                  <a:lnTo>
                    <a:pt x="14" y="39"/>
                  </a:lnTo>
                  <a:lnTo>
                    <a:pt x="0" y="39"/>
                  </a:lnTo>
                  <a:lnTo>
                    <a:pt x="0" y="0"/>
                  </a:lnTo>
                </a:path>
              </a:pathLst>
            </a:custGeom>
            <a:solidFill>
              <a:srgbClr val="FF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sp>
        <p:nvSpPr>
          <p:cNvPr id="205841" name="Rectangle 17">
            <a:extLst>
              <a:ext uri="{FF2B5EF4-FFF2-40B4-BE49-F238E27FC236}">
                <a16:creationId xmlns:a16="http://schemas.microsoft.com/office/drawing/2014/main" id="{01BC2A3B-D131-B4FA-EB7B-E0D200B8C52C}"/>
              </a:ext>
            </a:extLst>
          </p:cNvPr>
          <p:cNvSpPr>
            <a:spLocks noChangeArrowheads="1"/>
          </p:cNvSpPr>
          <p:nvPr/>
        </p:nvSpPr>
        <p:spPr bwMode="auto">
          <a:xfrm>
            <a:off x="0" y="0"/>
            <a:ext cx="91678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buClr>
                <a:srgbClr val="FF0000"/>
              </a:buClr>
              <a:buSzPct val="120000"/>
            </a:pPr>
            <a:r>
              <a:rPr lang="en-US" altLang="en-US" sz="3200" b="1" i="0">
                <a:solidFill>
                  <a:srgbClr val="FFFF00"/>
                </a:solidFill>
                <a:latin typeface="Arial" panose="020B0604020202020204" pitchFamily="34" charset="0"/>
              </a:rPr>
              <a:t>Not According to the Peer Reviewed Literature</a:t>
            </a:r>
          </a:p>
        </p:txBody>
      </p:sp>
      <p:sp>
        <p:nvSpPr>
          <p:cNvPr id="205842" name="Text Box 18">
            <a:extLst>
              <a:ext uri="{FF2B5EF4-FFF2-40B4-BE49-F238E27FC236}">
                <a16:creationId xmlns:a16="http://schemas.microsoft.com/office/drawing/2014/main" id="{39E45CDE-7103-C8DE-82A5-6B5850899923}"/>
              </a:ext>
            </a:extLst>
          </p:cNvPr>
          <p:cNvSpPr txBox="1">
            <a:spLocks noChangeArrowheads="1"/>
          </p:cNvSpPr>
          <p:nvPr/>
        </p:nvSpPr>
        <p:spPr bwMode="auto">
          <a:xfrm>
            <a:off x="1600200" y="6276975"/>
            <a:ext cx="6934200"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en-US" altLang="en-US" b="1"/>
              <a:t>“Global Sea Level Change in the 20th Century and Recent Satellite Results”</a:t>
            </a:r>
          </a:p>
          <a:p>
            <a:r>
              <a:rPr lang="en-US" altLang="en-US" b="1" i="0"/>
              <a:t>Bob Dean and Jim Houston        </a:t>
            </a:r>
            <a:r>
              <a:rPr lang="en-US" altLang="en-US" b="1"/>
              <a:t>NC-20, New Bern, NC</a:t>
            </a:r>
            <a:r>
              <a:rPr lang="en-US" altLang="en-US"/>
              <a:t>        </a:t>
            </a:r>
            <a:r>
              <a:rPr lang="en-US" altLang="en-US" b="1" i="0"/>
              <a:t>October 7, 2011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5890" name="Rectangle 2">
            <a:extLst>
              <a:ext uri="{FF2B5EF4-FFF2-40B4-BE49-F238E27FC236}">
                <a16:creationId xmlns:a16="http://schemas.microsoft.com/office/drawing/2014/main" id="{304A2B97-D28C-FC57-BDF0-47B3BFE358F8}"/>
              </a:ext>
            </a:extLst>
          </p:cNvPr>
          <p:cNvSpPr>
            <a:spLocks noGrp="1" noChangeArrowheads="1"/>
          </p:cNvSpPr>
          <p:nvPr>
            <p:ph type="title" idx="4294967295"/>
          </p:nvPr>
        </p:nvSpPr>
        <p:spPr>
          <a:xfrm>
            <a:off x="609600" y="0"/>
            <a:ext cx="8534400" cy="836613"/>
          </a:xfrm>
        </p:spPr>
        <p:txBody>
          <a:bodyPr/>
          <a:lstStyle/>
          <a:p>
            <a:pPr eaLnBrk="1" hangingPunct="1"/>
            <a:r>
              <a:rPr lang="en-US" altLang="en-US" b="1" i="1" u="sng">
                <a:solidFill>
                  <a:srgbClr val="FFFF00"/>
                </a:solidFill>
              </a:rPr>
              <a:t>Summary</a:t>
            </a:r>
            <a:endParaRPr lang="en-US" altLang="en-US" b="1" i="1" u="sng">
              <a:effectLst>
                <a:outerShdw blurRad="38100" dist="38100" dir="2700000" algn="tl">
                  <a:srgbClr val="04617B"/>
                </a:outerShdw>
              </a:effectLst>
            </a:endParaRPr>
          </a:p>
        </p:txBody>
      </p:sp>
      <p:sp>
        <p:nvSpPr>
          <p:cNvPr id="165891" name="Rectangle 3">
            <a:extLst>
              <a:ext uri="{FF2B5EF4-FFF2-40B4-BE49-F238E27FC236}">
                <a16:creationId xmlns:a16="http://schemas.microsoft.com/office/drawing/2014/main" id="{A7803C8C-4180-20C9-7550-252BCDAF258B}"/>
              </a:ext>
            </a:extLst>
          </p:cNvPr>
          <p:cNvSpPr>
            <a:spLocks noGrp="1" noChangeArrowheads="1"/>
          </p:cNvSpPr>
          <p:nvPr>
            <p:ph type="body" idx="4294967295"/>
          </p:nvPr>
        </p:nvSpPr>
        <p:spPr>
          <a:xfrm>
            <a:off x="457200" y="1219200"/>
            <a:ext cx="8229600" cy="3505200"/>
          </a:xfrm>
        </p:spPr>
        <p:txBody>
          <a:bodyPr/>
          <a:lstStyle/>
          <a:p>
            <a:pPr marL="609600" indent="-609600" eaLnBrk="1" hangingPunct="1">
              <a:lnSpc>
                <a:spcPct val="90000"/>
              </a:lnSpc>
              <a:buClr>
                <a:schemeClr val="tx1"/>
              </a:buClr>
              <a:buFontTx/>
              <a:buAutoNum type="arabicPeriod"/>
            </a:pPr>
            <a:r>
              <a:rPr lang="en-US" altLang="en-US" sz="2800" b="1">
                <a:effectLst>
                  <a:outerShdw blurRad="38100" dist="38100" dir="2700000" algn="tl">
                    <a:srgbClr val="04617B"/>
                  </a:outerShdw>
                </a:effectLst>
              </a:rPr>
              <a:t>Over the last year, we have conducted extensive analyses of quality tide gauge data including world wide and U. S. gauges.</a:t>
            </a:r>
          </a:p>
          <a:p>
            <a:pPr marL="609600" indent="-609600" eaLnBrk="1" hangingPunct="1">
              <a:lnSpc>
                <a:spcPct val="90000"/>
              </a:lnSpc>
              <a:buClr>
                <a:schemeClr val="tx1"/>
              </a:buClr>
              <a:buFontTx/>
              <a:buAutoNum type="arabicPeriod"/>
            </a:pPr>
            <a:r>
              <a:rPr lang="en-US" altLang="en-US" sz="2800" b="1">
                <a:effectLst>
                  <a:outerShdw blurRad="38100" dist="38100" dir="2700000" algn="tl">
                    <a:srgbClr val="04617B"/>
                  </a:outerShdw>
                </a:effectLst>
              </a:rPr>
              <a:t>The results of all of our analyses are consistent - There is no indication of an </a:t>
            </a:r>
            <a:r>
              <a:rPr lang="en-US" altLang="en-US" sz="2800" b="1" u="sng">
                <a:effectLst>
                  <a:outerShdw blurRad="38100" dist="38100" dir="2700000" algn="tl">
                    <a:srgbClr val="04617B"/>
                  </a:outerShdw>
                </a:effectLst>
              </a:rPr>
              <a:t>overall</a:t>
            </a:r>
            <a:r>
              <a:rPr lang="en-US" altLang="en-US" sz="2800" b="1">
                <a:effectLst>
                  <a:outerShdw blurRad="38100" dist="38100" dir="2700000" algn="tl">
                    <a:srgbClr val="04617B"/>
                  </a:outerShdw>
                </a:effectLst>
              </a:rPr>
              <a:t> world-wide sea level acceleration in the 20</a:t>
            </a:r>
            <a:r>
              <a:rPr lang="en-US" altLang="en-US" sz="2800" b="1" baseline="30000">
                <a:effectLst>
                  <a:outerShdw blurRad="38100" dist="38100" dir="2700000" algn="tl">
                    <a:srgbClr val="04617B"/>
                  </a:outerShdw>
                </a:effectLst>
              </a:rPr>
              <a:t>th</a:t>
            </a:r>
            <a:r>
              <a:rPr lang="en-US" altLang="en-US" sz="2800" b="1">
                <a:effectLst>
                  <a:outerShdw blurRad="38100" dist="38100" dir="2700000" algn="tl">
                    <a:srgbClr val="04617B"/>
                  </a:outerShdw>
                </a:effectLst>
              </a:rPr>
              <a:t> Century data. Rather, it appears that a weak deceleration was present.</a:t>
            </a:r>
          </a:p>
        </p:txBody>
      </p:sp>
      <p:grpSp>
        <p:nvGrpSpPr>
          <p:cNvPr id="207876" name="Group 3">
            <a:extLst>
              <a:ext uri="{FF2B5EF4-FFF2-40B4-BE49-F238E27FC236}">
                <a16:creationId xmlns:a16="http://schemas.microsoft.com/office/drawing/2014/main" id="{138D6BF5-8182-7D21-0CA8-FF8631F5A161}"/>
              </a:ext>
            </a:extLst>
          </p:cNvPr>
          <p:cNvGrpSpPr>
            <a:grpSpLocks/>
          </p:cNvGrpSpPr>
          <p:nvPr/>
        </p:nvGrpSpPr>
        <p:grpSpPr bwMode="auto">
          <a:xfrm>
            <a:off x="762000" y="6269038"/>
            <a:ext cx="660400" cy="588962"/>
            <a:chOff x="164" y="3510"/>
            <a:chExt cx="510" cy="371"/>
          </a:xfrm>
        </p:grpSpPr>
        <p:sp>
          <p:nvSpPr>
            <p:cNvPr id="207877" name="Freeform 4">
              <a:extLst>
                <a:ext uri="{FF2B5EF4-FFF2-40B4-BE49-F238E27FC236}">
                  <a16:creationId xmlns:a16="http://schemas.microsoft.com/office/drawing/2014/main" id="{28910699-10C4-E702-AB7D-B4719FD50A89}"/>
                </a:ext>
              </a:extLst>
            </p:cNvPr>
            <p:cNvSpPr>
              <a:spLocks/>
            </p:cNvSpPr>
            <p:nvPr/>
          </p:nvSpPr>
          <p:spPr bwMode="auto">
            <a:xfrm>
              <a:off x="164" y="3510"/>
              <a:ext cx="510" cy="371"/>
            </a:xfrm>
            <a:custGeom>
              <a:avLst/>
              <a:gdLst>
                <a:gd name="T0" fmla="*/ 448891 w 454"/>
                <a:gd name="T1" fmla="*/ 0 h 371"/>
                <a:gd name="T2" fmla="*/ 3060773 w 454"/>
                <a:gd name="T3" fmla="*/ 0 h 371"/>
                <a:gd name="T4" fmla="*/ 3149398 w 454"/>
                <a:gd name="T5" fmla="*/ 1 h 371"/>
                <a:gd name="T6" fmla="*/ 3242542 w 454"/>
                <a:gd name="T7" fmla="*/ 5 h 371"/>
                <a:gd name="T8" fmla="*/ 3308078 w 454"/>
                <a:gd name="T9" fmla="*/ 12 h 371"/>
                <a:gd name="T10" fmla="*/ 3371370 w 454"/>
                <a:gd name="T11" fmla="*/ 19 h 371"/>
                <a:gd name="T12" fmla="*/ 3429303 w 454"/>
                <a:gd name="T13" fmla="*/ 28 h 371"/>
                <a:gd name="T14" fmla="*/ 3474483 w 454"/>
                <a:gd name="T15" fmla="*/ 39 h 371"/>
                <a:gd name="T16" fmla="*/ 3504382 w 454"/>
                <a:gd name="T17" fmla="*/ 51 h 371"/>
                <a:gd name="T18" fmla="*/ 3517027 w 454"/>
                <a:gd name="T19" fmla="*/ 63 h 371"/>
                <a:gd name="T20" fmla="*/ 3517027 w 454"/>
                <a:gd name="T21" fmla="*/ 308 h 371"/>
                <a:gd name="T22" fmla="*/ 3504382 w 454"/>
                <a:gd name="T23" fmla="*/ 320 h 371"/>
                <a:gd name="T24" fmla="*/ 3474483 w 454"/>
                <a:gd name="T25" fmla="*/ 332 h 371"/>
                <a:gd name="T26" fmla="*/ 3429303 w 454"/>
                <a:gd name="T27" fmla="*/ 343 h 371"/>
                <a:gd name="T28" fmla="*/ 3371370 w 454"/>
                <a:gd name="T29" fmla="*/ 352 h 371"/>
                <a:gd name="T30" fmla="*/ 3308078 w 454"/>
                <a:gd name="T31" fmla="*/ 359 h 371"/>
                <a:gd name="T32" fmla="*/ 3242542 w 454"/>
                <a:gd name="T33" fmla="*/ 366 h 371"/>
                <a:gd name="T34" fmla="*/ 3149398 w 454"/>
                <a:gd name="T35" fmla="*/ 369 h 371"/>
                <a:gd name="T36" fmla="*/ 3060773 w 454"/>
                <a:gd name="T37" fmla="*/ 370 h 371"/>
                <a:gd name="T38" fmla="*/ 448891 w 454"/>
                <a:gd name="T39" fmla="*/ 370 h 371"/>
                <a:gd name="T40" fmla="*/ 369857 w 454"/>
                <a:gd name="T41" fmla="*/ 369 h 371"/>
                <a:gd name="T42" fmla="*/ 278010 w 454"/>
                <a:gd name="T43" fmla="*/ 366 h 371"/>
                <a:gd name="T44" fmla="*/ 212832 w 454"/>
                <a:gd name="T45" fmla="*/ 359 h 371"/>
                <a:gd name="T46" fmla="*/ 133653 w 454"/>
                <a:gd name="T47" fmla="*/ 352 h 371"/>
                <a:gd name="T48" fmla="*/ 83930 w 454"/>
                <a:gd name="T49" fmla="*/ 343 h 371"/>
                <a:gd name="T50" fmla="*/ 4 w 454"/>
                <a:gd name="T51" fmla="*/ 332 h 371"/>
                <a:gd name="T52" fmla="*/ 1 w 454"/>
                <a:gd name="T53" fmla="*/ 320 h 371"/>
                <a:gd name="T54" fmla="*/ 0 w 454"/>
                <a:gd name="T55" fmla="*/ 308 h 371"/>
                <a:gd name="T56" fmla="*/ 0 w 454"/>
                <a:gd name="T57" fmla="*/ 63 h 371"/>
                <a:gd name="T58" fmla="*/ 1 w 454"/>
                <a:gd name="T59" fmla="*/ 51 h 371"/>
                <a:gd name="T60" fmla="*/ 4 w 454"/>
                <a:gd name="T61" fmla="*/ 39 h 371"/>
                <a:gd name="T62" fmla="*/ 83930 w 454"/>
                <a:gd name="T63" fmla="*/ 28 h 371"/>
                <a:gd name="T64" fmla="*/ 133653 w 454"/>
                <a:gd name="T65" fmla="*/ 19 h 371"/>
                <a:gd name="T66" fmla="*/ 212832 w 454"/>
                <a:gd name="T67" fmla="*/ 12 h 371"/>
                <a:gd name="T68" fmla="*/ 278010 w 454"/>
                <a:gd name="T69" fmla="*/ 5 h 371"/>
                <a:gd name="T70" fmla="*/ 369857 w 454"/>
                <a:gd name="T71" fmla="*/ 1 h 371"/>
                <a:gd name="T72" fmla="*/ 448891 w 454"/>
                <a:gd name="T73" fmla="*/ 0 h 37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4"/>
                <a:gd name="T112" fmla="*/ 0 h 371"/>
                <a:gd name="T113" fmla="*/ 454 w 454"/>
                <a:gd name="T114" fmla="*/ 371 h 37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4" h="371">
                  <a:moveTo>
                    <a:pt x="59" y="0"/>
                  </a:moveTo>
                  <a:lnTo>
                    <a:pt x="394" y="0"/>
                  </a:lnTo>
                  <a:lnTo>
                    <a:pt x="406" y="1"/>
                  </a:lnTo>
                  <a:lnTo>
                    <a:pt x="418" y="5"/>
                  </a:lnTo>
                  <a:lnTo>
                    <a:pt x="426" y="12"/>
                  </a:lnTo>
                  <a:lnTo>
                    <a:pt x="434" y="19"/>
                  </a:lnTo>
                  <a:lnTo>
                    <a:pt x="442" y="28"/>
                  </a:lnTo>
                  <a:lnTo>
                    <a:pt x="448" y="39"/>
                  </a:lnTo>
                  <a:lnTo>
                    <a:pt x="452" y="51"/>
                  </a:lnTo>
                  <a:lnTo>
                    <a:pt x="453" y="63"/>
                  </a:lnTo>
                  <a:lnTo>
                    <a:pt x="453" y="308"/>
                  </a:lnTo>
                  <a:lnTo>
                    <a:pt x="452" y="320"/>
                  </a:lnTo>
                  <a:lnTo>
                    <a:pt x="448" y="332"/>
                  </a:lnTo>
                  <a:lnTo>
                    <a:pt x="442" y="343"/>
                  </a:lnTo>
                  <a:lnTo>
                    <a:pt x="434" y="352"/>
                  </a:lnTo>
                  <a:lnTo>
                    <a:pt x="426" y="359"/>
                  </a:lnTo>
                  <a:lnTo>
                    <a:pt x="418" y="366"/>
                  </a:lnTo>
                  <a:lnTo>
                    <a:pt x="406" y="369"/>
                  </a:lnTo>
                  <a:lnTo>
                    <a:pt x="394" y="370"/>
                  </a:lnTo>
                  <a:lnTo>
                    <a:pt x="59" y="370"/>
                  </a:lnTo>
                  <a:lnTo>
                    <a:pt x="47" y="369"/>
                  </a:lnTo>
                  <a:lnTo>
                    <a:pt x="36" y="366"/>
                  </a:lnTo>
                  <a:lnTo>
                    <a:pt x="27" y="359"/>
                  </a:lnTo>
                  <a:lnTo>
                    <a:pt x="17" y="352"/>
                  </a:lnTo>
                  <a:lnTo>
                    <a:pt x="11" y="343"/>
                  </a:lnTo>
                  <a:lnTo>
                    <a:pt x="4" y="332"/>
                  </a:lnTo>
                  <a:lnTo>
                    <a:pt x="1" y="320"/>
                  </a:lnTo>
                  <a:lnTo>
                    <a:pt x="0" y="308"/>
                  </a:lnTo>
                  <a:lnTo>
                    <a:pt x="0" y="63"/>
                  </a:lnTo>
                  <a:lnTo>
                    <a:pt x="1" y="51"/>
                  </a:lnTo>
                  <a:lnTo>
                    <a:pt x="4" y="39"/>
                  </a:lnTo>
                  <a:lnTo>
                    <a:pt x="11" y="28"/>
                  </a:lnTo>
                  <a:lnTo>
                    <a:pt x="17" y="19"/>
                  </a:lnTo>
                  <a:lnTo>
                    <a:pt x="27" y="12"/>
                  </a:lnTo>
                  <a:lnTo>
                    <a:pt x="36" y="5"/>
                  </a:lnTo>
                  <a:lnTo>
                    <a:pt x="47" y="1"/>
                  </a:lnTo>
                  <a:lnTo>
                    <a:pt x="59" y="0"/>
                  </a:lnTo>
                </a:path>
              </a:pathLst>
            </a:custGeom>
            <a:solidFill>
              <a:srgbClr val="FF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207878" name="Freeform 5">
              <a:extLst>
                <a:ext uri="{FF2B5EF4-FFF2-40B4-BE49-F238E27FC236}">
                  <a16:creationId xmlns:a16="http://schemas.microsoft.com/office/drawing/2014/main" id="{33CB3FFE-73B3-9F50-56AE-19F10BEE8962}"/>
                </a:ext>
              </a:extLst>
            </p:cNvPr>
            <p:cNvSpPr>
              <a:spLocks/>
            </p:cNvSpPr>
            <p:nvPr/>
          </p:nvSpPr>
          <p:spPr bwMode="auto">
            <a:xfrm>
              <a:off x="196" y="3541"/>
              <a:ext cx="449" cy="314"/>
            </a:xfrm>
            <a:custGeom>
              <a:avLst/>
              <a:gdLst>
                <a:gd name="T0" fmla="*/ 267684 w 399"/>
                <a:gd name="T1" fmla="*/ 0 h 314"/>
                <a:gd name="T2" fmla="*/ 3277402 w 399"/>
                <a:gd name="T3" fmla="*/ 0 h 314"/>
                <a:gd name="T4" fmla="*/ 3322052 w 399"/>
                <a:gd name="T5" fmla="*/ 0 h 314"/>
                <a:gd name="T6" fmla="*/ 3375673 w 399"/>
                <a:gd name="T7" fmla="*/ 2 h 314"/>
                <a:gd name="T8" fmla="*/ 3417780 w 399"/>
                <a:gd name="T9" fmla="*/ 5 h 314"/>
                <a:gd name="T10" fmla="*/ 3459778 w 399"/>
                <a:gd name="T11" fmla="*/ 8 h 314"/>
                <a:gd name="T12" fmla="*/ 3481404 w 399"/>
                <a:gd name="T13" fmla="*/ 14 h 314"/>
                <a:gd name="T14" fmla="*/ 3502134 w 399"/>
                <a:gd name="T15" fmla="*/ 19 h 314"/>
                <a:gd name="T16" fmla="*/ 3523700 w 399"/>
                <a:gd name="T17" fmla="*/ 24 h 314"/>
                <a:gd name="T18" fmla="*/ 3529311 w 399"/>
                <a:gd name="T19" fmla="*/ 30 h 314"/>
                <a:gd name="T20" fmla="*/ 3529311 w 399"/>
                <a:gd name="T21" fmla="*/ 283 h 314"/>
                <a:gd name="T22" fmla="*/ 3523700 w 399"/>
                <a:gd name="T23" fmla="*/ 289 h 314"/>
                <a:gd name="T24" fmla="*/ 3502134 w 399"/>
                <a:gd name="T25" fmla="*/ 294 h 314"/>
                <a:gd name="T26" fmla="*/ 3481404 w 399"/>
                <a:gd name="T27" fmla="*/ 299 h 314"/>
                <a:gd name="T28" fmla="*/ 3459778 w 399"/>
                <a:gd name="T29" fmla="*/ 304 h 314"/>
                <a:gd name="T30" fmla="*/ 3417780 w 399"/>
                <a:gd name="T31" fmla="*/ 308 h 314"/>
                <a:gd name="T32" fmla="*/ 3375673 w 399"/>
                <a:gd name="T33" fmla="*/ 310 h 314"/>
                <a:gd name="T34" fmla="*/ 3322052 w 399"/>
                <a:gd name="T35" fmla="*/ 312 h 314"/>
                <a:gd name="T36" fmla="*/ 3277402 w 399"/>
                <a:gd name="T37" fmla="*/ 313 h 314"/>
                <a:gd name="T38" fmla="*/ 267684 w 399"/>
                <a:gd name="T39" fmla="*/ 313 h 314"/>
                <a:gd name="T40" fmla="*/ 212718 w 399"/>
                <a:gd name="T41" fmla="*/ 312 h 314"/>
                <a:gd name="T42" fmla="*/ 166928 w 399"/>
                <a:gd name="T43" fmla="*/ 310 h 314"/>
                <a:gd name="T44" fmla="*/ 117879 w 399"/>
                <a:gd name="T45" fmla="*/ 308 h 314"/>
                <a:gd name="T46" fmla="*/ 82203 w 399"/>
                <a:gd name="T47" fmla="*/ 304 h 314"/>
                <a:gd name="T48" fmla="*/ 51261 w 399"/>
                <a:gd name="T49" fmla="*/ 299 h 314"/>
                <a:gd name="T50" fmla="*/ 45553 w 399"/>
                <a:gd name="T51" fmla="*/ 294 h 314"/>
                <a:gd name="T52" fmla="*/ 1 w 399"/>
                <a:gd name="T53" fmla="*/ 289 h 314"/>
                <a:gd name="T54" fmla="*/ 0 w 399"/>
                <a:gd name="T55" fmla="*/ 283 h 314"/>
                <a:gd name="T56" fmla="*/ 0 w 399"/>
                <a:gd name="T57" fmla="*/ 30 h 314"/>
                <a:gd name="T58" fmla="*/ 1 w 399"/>
                <a:gd name="T59" fmla="*/ 24 h 314"/>
                <a:gd name="T60" fmla="*/ 45553 w 399"/>
                <a:gd name="T61" fmla="*/ 19 h 314"/>
                <a:gd name="T62" fmla="*/ 51261 w 399"/>
                <a:gd name="T63" fmla="*/ 14 h 314"/>
                <a:gd name="T64" fmla="*/ 82203 w 399"/>
                <a:gd name="T65" fmla="*/ 8 h 314"/>
                <a:gd name="T66" fmla="*/ 117879 w 399"/>
                <a:gd name="T67" fmla="*/ 5 h 314"/>
                <a:gd name="T68" fmla="*/ 166928 w 399"/>
                <a:gd name="T69" fmla="*/ 2 h 314"/>
                <a:gd name="T70" fmla="*/ 212718 w 399"/>
                <a:gd name="T71" fmla="*/ 0 h 314"/>
                <a:gd name="T72" fmla="*/ 267684 w 399"/>
                <a:gd name="T73" fmla="*/ 0 h 31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9"/>
                <a:gd name="T112" fmla="*/ 0 h 314"/>
                <a:gd name="T113" fmla="*/ 399 w 399"/>
                <a:gd name="T114" fmla="*/ 314 h 31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9" h="314">
                  <a:moveTo>
                    <a:pt x="29" y="0"/>
                  </a:moveTo>
                  <a:lnTo>
                    <a:pt x="369" y="0"/>
                  </a:lnTo>
                  <a:lnTo>
                    <a:pt x="374" y="0"/>
                  </a:lnTo>
                  <a:lnTo>
                    <a:pt x="380" y="2"/>
                  </a:lnTo>
                  <a:lnTo>
                    <a:pt x="386" y="5"/>
                  </a:lnTo>
                  <a:lnTo>
                    <a:pt x="390" y="8"/>
                  </a:lnTo>
                  <a:lnTo>
                    <a:pt x="393" y="14"/>
                  </a:lnTo>
                  <a:lnTo>
                    <a:pt x="395" y="19"/>
                  </a:lnTo>
                  <a:lnTo>
                    <a:pt x="397" y="24"/>
                  </a:lnTo>
                  <a:lnTo>
                    <a:pt x="398" y="30"/>
                  </a:lnTo>
                  <a:lnTo>
                    <a:pt x="398" y="283"/>
                  </a:lnTo>
                  <a:lnTo>
                    <a:pt x="397" y="289"/>
                  </a:lnTo>
                  <a:lnTo>
                    <a:pt x="395" y="294"/>
                  </a:lnTo>
                  <a:lnTo>
                    <a:pt x="393" y="299"/>
                  </a:lnTo>
                  <a:lnTo>
                    <a:pt x="390" y="304"/>
                  </a:lnTo>
                  <a:lnTo>
                    <a:pt x="386" y="308"/>
                  </a:lnTo>
                  <a:lnTo>
                    <a:pt x="380" y="310"/>
                  </a:lnTo>
                  <a:lnTo>
                    <a:pt x="374" y="312"/>
                  </a:lnTo>
                  <a:lnTo>
                    <a:pt x="369" y="313"/>
                  </a:lnTo>
                  <a:lnTo>
                    <a:pt x="29" y="313"/>
                  </a:lnTo>
                  <a:lnTo>
                    <a:pt x="24" y="312"/>
                  </a:lnTo>
                  <a:lnTo>
                    <a:pt x="18" y="310"/>
                  </a:lnTo>
                  <a:lnTo>
                    <a:pt x="13" y="308"/>
                  </a:lnTo>
                  <a:lnTo>
                    <a:pt x="9" y="304"/>
                  </a:lnTo>
                  <a:lnTo>
                    <a:pt x="5" y="299"/>
                  </a:lnTo>
                  <a:lnTo>
                    <a:pt x="4" y="294"/>
                  </a:lnTo>
                  <a:lnTo>
                    <a:pt x="1" y="289"/>
                  </a:lnTo>
                  <a:lnTo>
                    <a:pt x="0" y="283"/>
                  </a:lnTo>
                  <a:lnTo>
                    <a:pt x="0" y="30"/>
                  </a:lnTo>
                  <a:lnTo>
                    <a:pt x="1" y="24"/>
                  </a:lnTo>
                  <a:lnTo>
                    <a:pt x="4" y="19"/>
                  </a:lnTo>
                  <a:lnTo>
                    <a:pt x="5" y="14"/>
                  </a:lnTo>
                  <a:lnTo>
                    <a:pt x="9" y="8"/>
                  </a:lnTo>
                  <a:lnTo>
                    <a:pt x="13" y="5"/>
                  </a:lnTo>
                  <a:lnTo>
                    <a:pt x="18" y="2"/>
                  </a:lnTo>
                  <a:lnTo>
                    <a:pt x="24" y="0"/>
                  </a:lnTo>
                  <a:lnTo>
                    <a:pt x="29" y="0"/>
                  </a:lnTo>
                </a:path>
              </a:pathLst>
            </a:custGeom>
            <a:solidFill>
              <a:srgbClr val="FFFFF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207879" name="Freeform 6">
              <a:extLst>
                <a:ext uri="{FF2B5EF4-FFF2-40B4-BE49-F238E27FC236}">
                  <a16:creationId xmlns:a16="http://schemas.microsoft.com/office/drawing/2014/main" id="{1C9A0536-0196-C200-DA44-668E3DA99D01}"/>
                </a:ext>
              </a:extLst>
            </p:cNvPr>
            <p:cNvSpPr>
              <a:spLocks/>
            </p:cNvSpPr>
            <p:nvPr/>
          </p:nvSpPr>
          <p:spPr bwMode="auto">
            <a:xfrm>
              <a:off x="214" y="3558"/>
              <a:ext cx="414" cy="278"/>
            </a:xfrm>
            <a:custGeom>
              <a:avLst/>
              <a:gdLst>
                <a:gd name="T0" fmla="*/ 146771 w 368"/>
                <a:gd name="T1" fmla="*/ 0 h 278"/>
                <a:gd name="T2" fmla="*/ 3039620 w 368"/>
                <a:gd name="T3" fmla="*/ 0 h 278"/>
                <a:gd name="T4" fmla="*/ 3081664 w 368"/>
                <a:gd name="T5" fmla="*/ 0 h 278"/>
                <a:gd name="T6" fmla="*/ 3113082 w 368"/>
                <a:gd name="T7" fmla="*/ 1 h 278"/>
                <a:gd name="T8" fmla="*/ 3125140 w 368"/>
                <a:gd name="T9" fmla="*/ 3 h 278"/>
                <a:gd name="T10" fmla="*/ 3150420 w 368"/>
                <a:gd name="T11" fmla="*/ 5 h 278"/>
                <a:gd name="T12" fmla="*/ 3167853 w 368"/>
                <a:gd name="T13" fmla="*/ 7 h 278"/>
                <a:gd name="T14" fmla="*/ 3174407 w 368"/>
                <a:gd name="T15" fmla="*/ 10 h 278"/>
                <a:gd name="T16" fmla="*/ 3192180 w 368"/>
                <a:gd name="T17" fmla="*/ 14 h 278"/>
                <a:gd name="T18" fmla="*/ 3192180 w 368"/>
                <a:gd name="T19" fmla="*/ 17 h 278"/>
                <a:gd name="T20" fmla="*/ 3192180 w 368"/>
                <a:gd name="T21" fmla="*/ 260 h 278"/>
                <a:gd name="T22" fmla="*/ 3192180 w 368"/>
                <a:gd name="T23" fmla="*/ 263 h 278"/>
                <a:gd name="T24" fmla="*/ 3174407 w 368"/>
                <a:gd name="T25" fmla="*/ 267 h 278"/>
                <a:gd name="T26" fmla="*/ 3167853 w 368"/>
                <a:gd name="T27" fmla="*/ 270 h 278"/>
                <a:gd name="T28" fmla="*/ 3150420 w 368"/>
                <a:gd name="T29" fmla="*/ 272 h 278"/>
                <a:gd name="T30" fmla="*/ 3125140 w 368"/>
                <a:gd name="T31" fmla="*/ 274 h 278"/>
                <a:gd name="T32" fmla="*/ 3113082 w 368"/>
                <a:gd name="T33" fmla="*/ 276 h 278"/>
                <a:gd name="T34" fmla="*/ 3081664 w 368"/>
                <a:gd name="T35" fmla="*/ 276 h 278"/>
                <a:gd name="T36" fmla="*/ 3039620 w 368"/>
                <a:gd name="T37" fmla="*/ 277 h 278"/>
                <a:gd name="T38" fmla="*/ 146771 w 368"/>
                <a:gd name="T39" fmla="*/ 277 h 278"/>
                <a:gd name="T40" fmla="*/ 115967 w 368"/>
                <a:gd name="T41" fmla="*/ 276 h 278"/>
                <a:gd name="T42" fmla="*/ 91628 w 368"/>
                <a:gd name="T43" fmla="*/ 276 h 278"/>
                <a:gd name="T44" fmla="*/ 64353 w 368"/>
                <a:gd name="T45" fmla="*/ 274 h 278"/>
                <a:gd name="T46" fmla="*/ 45197 w 368"/>
                <a:gd name="T47" fmla="*/ 272 h 278"/>
                <a:gd name="T48" fmla="*/ 40175 w 368"/>
                <a:gd name="T49" fmla="*/ 270 h 278"/>
                <a:gd name="T50" fmla="*/ 1 w 368"/>
                <a:gd name="T51" fmla="*/ 267 h 278"/>
                <a:gd name="T52" fmla="*/ 1 w 368"/>
                <a:gd name="T53" fmla="*/ 263 h 278"/>
                <a:gd name="T54" fmla="*/ 0 w 368"/>
                <a:gd name="T55" fmla="*/ 260 h 278"/>
                <a:gd name="T56" fmla="*/ 0 w 368"/>
                <a:gd name="T57" fmla="*/ 17 h 278"/>
                <a:gd name="T58" fmla="*/ 1 w 368"/>
                <a:gd name="T59" fmla="*/ 14 h 278"/>
                <a:gd name="T60" fmla="*/ 1 w 368"/>
                <a:gd name="T61" fmla="*/ 10 h 278"/>
                <a:gd name="T62" fmla="*/ 40175 w 368"/>
                <a:gd name="T63" fmla="*/ 7 h 278"/>
                <a:gd name="T64" fmla="*/ 45197 w 368"/>
                <a:gd name="T65" fmla="*/ 5 h 278"/>
                <a:gd name="T66" fmla="*/ 64353 w 368"/>
                <a:gd name="T67" fmla="*/ 3 h 278"/>
                <a:gd name="T68" fmla="*/ 91628 w 368"/>
                <a:gd name="T69" fmla="*/ 1 h 278"/>
                <a:gd name="T70" fmla="*/ 115967 w 368"/>
                <a:gd name="T71" fmla="*/ 0 h 278"/>
                <a:gd name="T72" fmla="*/ 146771 w 368"/>
                <a:gd name="T73" fmla="*/ 0 h 27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8"/>
                <a:gd name="T112" fmla="*/ 0 h 278"/>
                <a:gd name="T113" fmla="*/ 368 w 368"/>
                <a:gd name="T114" fmla="*/ 278 h 27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8" h="278">
                  <a:moveTo>
                    <a:pt x="17" y="0"/>
                  </a:moveTo>
                  <a:lnTo>
                    <a:pt x="351" y="0"/>
                  </a:lnTo>
                  <a:lnTo>
                    <a:pt x="355" y="0"/>
                  </a:lnTo>
                  <a:lnTo>
                    <a:pt x="358" y="1"/>
                  </a:lnTo>
                  <a:lnTo>
                    <a:pt x="360" y="3"/>
                  </a:lnTo>
                  <a:lnTo>
                    <a:pt x="363" y="5"/>
                  </a:lnTo>
                  <a:lnTo>
                    <a:pt x="364" y="7"/>
                  </a:lnTo>
                  <a:lnTo>
                    <a:pt x="366" y="10"/>
                  </a:lnTo>
                  <a:lnTo>
                    <a:pt x="367" y="14"/>
                  </a:lnTo>
                  <a:lnTo>
                    <a:pt x="367" y="17"/>
                  </a:lnTo>
                  <a:lnTo>
                    <a:pt x="367" y="260"/>
                  </a:lnTo>
                  <a:lnTo>
                    <a:pt x="367" y="263"/>
                  </a:lnTo>
                  <a:lnTo>
                    <a:pt x="366" y="267"/>
                  </a:lnTo>
                  <a:lnTo>
                    <a:pt x="364" y="270"/>
                  </a:lnTo>
                  <a:lnTo>
                    <a:pt x="363" y="272"/>
                  </a:lnTo>
                  <a:lnTo>
                    <a:pt x="360" y="274"/>
                  </a:lnTo>
                  <a:lnTo>
                    <a:pt x="358" y="276"/>
                  </a:lnTo>
                  <a:lnTo>
                    <a:pt x="355" y="276"/>
                  </a:lnTo>
                  <a:lnTo>
                    <a:pt x="351" y="277"/>
                  </a:lnTo>
                  <a:lnTo>
                    <a:pt x="17" y="277"/>
                  </a:lnTo>
                  <a:lnTo>
                    <a:pt x="13" y="276"/>
                  </a:lnTo>
                  <a:lnTo>
                    <a:pt x="11" y="276"/>
                  </a:lnTo>
                  <a:lnTo>
                    <a:pt x="8" y="274"/>
                  </a:lnTo>
                  <a:lnTo>
                    <a:pt x="5" y="272"/>
                  </a:lnTo>
                  <a:lnTo>
                    <a:pt x="4" y="270"/>
                  </a:lnTo>
                  <a:lnTo>
                    <a:pt x="1" y="267"/>
                  </a:lnTo>
                  <a:lnTo>
                    <a:pt x="1" y="263"/>
                  </a:lnTo>
                  <a:lnTo>
                    <a:pt x="0" y="260"/>
                  </a:lnTo>
                  <a:lnTo>
                    <a:pt x="0" y="17"/>
                  </a:lnTo>
                  <a:lnTo>
                    <a:pt x="1" y="14"/>
                  </a:lnTo>
                  <a:lnTo>
                    <a:pt x="1" y="10"/>
                  </a:lnTo>
                  <a:lnTo>
                    <a:pt x="4" y="7"/>
                  </a:lnTo>
                  <a:lnTo>
                    <a:pt x="5" y="5"/>
                  </a:lnTo>
                  <a:lnTo>
                    <a:pt x="8" y="3"/>
                  </a:lnTo>
                  <a:lnTo>
                    <a:pt x="11" y="1"/>
                  </a:lnTo>
                  <a:lnTo>
                    <a:pt x="13" y="0"/>
                  </a:lnTo>
                  <a:lnTo>
                    <a:pt x="17" y="0"/>
                  </a:lnTo>
                </a:path>
              </a:pathLst>
            </a:custGeom>
            <a:solidFill>
              <a:srgbClr val="FF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207880" name="Freeform 7">
              <a:extLst>
                <a:ext uri="{FF2B5EF4-FFF2-40B4-BE49-F238E27FC236}">
                  <a16:creationId xmlns:a16="http://schemas.microsoft.com/office/drawing/2014/main" id="{5E30233A-8A52-42E8-0CD4-A9BE8F5D5D0A}"/>
                </a:ext>
              </a:extLst>
            </p:cNvPr>
            <p:cNvSpPr>
              <a:spLocks/>
            </p:cNvSpPr>
            <p:nvPr/>
          </p:nvSpPr>
          <p:spPr bwMode="auto">
            <a:xfrm>
              <a:off x="251" y="3591"/>
              <a:ext cx="341" cy="211"/>
            </a:xfrm>
            <a:custGeom>
              <a:avLst/>
              <a:gdLst>
                <a:gd name="T0" fmla="*/ 0 w 303"/>
                <a:gd name="T1" fmla="*/ 210 h 211"/>
                <a:gd name="T2" fmla="*/ 0 w 303"/>
                <a:gd name="T3" fmla="*/ 173 h 211"/>
                <a:gd name="T4" fmla="*/ 117715 w 303"/>
                <a:gd name="T5" fmla="*/ 162 h 211"/>
                <a:gd name="T6" fmla="*/ 117715 w 303"/>
                <a:gd name="T7" fmla="*/ 46 h 211"/>
                <a:gd name="T8" fmla="*/ 0 w 303"/>
                <a:gd name="T9" fmla="*/ 32 h 211"/>
                <a:gd name="T10" fmla="*/ 0 w 303"/>
                <a:gd name="T11" fmla="*/ 2 h 211"/>
                <a:gd name="T12" fmla="*/ 167790 w 303"/>
                <a:gd name="T13" fmla="*/ 2 h 211"/>
                <a:gd name="T14" fmla="*/ 167790 w 303"/>
                <a:gd name="T15" fmla="*/ 19 h 211"/>
                <a:gd name="T16" fmla="*/ 304117 w 303"/>
                <a:gd name="T17" fmla="*/ 19 h 211"/>
                <a:gd name="T18" fmla="*/ 304117 w 303"/>
                <a:gd name="T19" fmla="*/ 2 h 211"/>
                <a:gd name="T20" fmla="*/ 504464 w 303"/>
                <a:gd name="T21" fmla="*/ 2 h 211"/>
                <a:gd name="T22" fmla="*/ 504464 w 303"/>
                <a:gd name="T23" fmla="*/ 19 h 211"/>
                <a:gd name="T24" fmla="*/ 519367 w 303"/>
                <a:gd name="T25" fmla="*/ 19 h 211"/>
                <a:gd name="T26" fmla="*/ 657806 w 303"/>
                <a:gd name="T27" fmla="*/ 19 h 211"/>
                <a:gd name="T28" fmla="*/ 657806 w 303"/>
                <a:gd name="T29" fmla="*/ 2 h 211"/>
                <a:gd name="T30" fmla="*/ 831764 w 303"/>
                <a:gd name="T31" fmla="*/ 2 h 211"/>
                <a:gd name="T32" fmla="*/ 831764 w 303"/>
                <a:gd name="T33" fmla="*/ 31 h 211"/>
                <a:gd name="T34" fmla="*/ 706825 w 303"/>
                <a:gd name="T35" fmla="*/ 45 h 211"/>
                <a:gd name="T36" fmla="*/ 706825 w 303"/>
                <a:gd name="T37" fmla="*/ 98 h 211"/>
                <a:gd name="T38" fmla="*/ 1062856 w 303"/>
                <a:gd name="T39" fmla="*/ 98 h 211"/>
                <a:gd name="T40" fmla="*/ 1062856 w 303"/>
                <a:gd name="T41" fmla="*/ 80 h 211"/>
                <a:gd name="T42" fmla="*/ 965022 w 303"/>
                <a:gd name="T43" fmla="*/ 70 h 211"/>
                <a:gd name="T44" fmla="*/ 965022 w 303"/>
                <a:gd name="T45" fmla="*/ 38 h 211"/>
                <a:gd name="T46" fmla="*/ 1115494 w 303"/>
                <a:gd name="T47" fmla="*/ 38 h 211"/>
                <a:gd name="T48" fmla="*/ 1115494 w 303"/>
                <a:gd name="T49" fmla="*/ 55 h 211"/>
                <a:gd name="T50" fmla="*/ 1276058 w 303"/>
                <a:gd name="T51" fmla="*/ 55 h 211"/>
                <a:gd name="T52" fmla="*/ 1276058 w 303"/>
                <a:gd name="T53" fmla="*/ 38 h 211"/>
                <a:gd name="T54" fmla="*/ 1429500 w 303"/>
                <a:gd name="T55" fmla="*/ 38 h 211"/>
                <a:gd name="T56" fmla="*/ 1429500 w 303"/>
                <a:gd name="T57" fmla="*/ 56 h 211"/>
                <a:gd name="T58" fmla="*/ 1569399 w 303"/>
                <a:gd name="T59" fmla="*/ 56 h 211"/>
                <a:gd name="T60" fmla="*/ 1569399 w 303"/>
                <a:gd name="T61" fmla="*/ 38 h 211"/>
                <a:gd name="T62" fmla="*/ 1722100 w 303"/>
                <a:gd name="T63" fmla="*/ 38 h 211"/>
                <a:gd name="T64" fmla="*/ 1722100 w 303"/>
                <a:gd name="T65" fmla="*/ 69 h 211"/>
                <a:gd name="T66" fmla="*/ 1644174 w 303"/>
                <a:gd name="T67" fmla="*/ 81 h 211"/>
                <a:gd name="T68" fmla="*/ 1644174 w 303"/>
                <a:gd name="T69" fmla="*/ 99 h 211"/>
                <a:gd name="T70" fmla="*/ 1987727 w 303"/>
                <a:gd name="T71" fmla="*/ 99 h 211"/>
                <a:gd name="T72" fmla="*/ 1987727 w 303"/>
                <a:gd name="T73" fmla="*/ 47 h 211"/>
                <a:gd name="T74" fmla="*/ 1864515 w 303"/>
                <a:gd name="T75" fmla="*/ 32 h 211"/>
                <a:gd name="T76" fmla="*/ 1864515 w 303"/>
                <a:gd name="T77" fmla="*/ 1 h 211"/>
                <a:gd name="T78" fmla="*/ 2023828 w 303"/>
                <a:gd name="T79" fmla="*/ 1 h 211"/>
                <a:gd name="T80" fmla="*/ 2023828 w 303"/>
                <a:gd name="T81" fmla="*/ 19 h 211"/>
                <a:gd name="T82" fmla="*/ 2181132 w 303"/>
                <a:gd name="T83" fmla="*/ 19 h 211"/>
                <a:gd name="T84" fmla="*/ 2181132 w 303"/>
                <a:gd name="T85" fmla="*/ 0 h 211"/>
                <a:gd name="T86" fmla="*/ 2386075 w 303"/>
                <a:gd name="T87" fmla="*/ 0 h 211"/>
                <a:gd name="T88" fmla="*/ 2386075 w 303"/>
                <a:gd name="T89" fmla="*/ 19 h 211"/>
                <a:gd name="T90" fmla="*/ 2540600 w 303"/>
                <a:gd name="T91" fmla="*/ 19 h 211"/>
                <a:gd name="T92" fmla="*/ 2540600 w 303"/>
                <a:gd name="T93" fmla="*/ 0 h 211"/>
                <a:gd name="T94" fmla="*/ 2701328 w 303"/>
                <a:gd name="T95" fmla="*/ 0 h 211"/>
                <a:gd name="T96" fmla="*/ 2701328 w 303"/>
                <a:gd name="T97" fmla="*/ 30 h 211"/>
                <a:gd name="T98" fmla="*/ 2592631 w 303"/>
                <a:gd name="T99" fmla="*/ 45 h 211"/>
                <a:gd name="T100" fmla="*/ 2592631 w 303"/>
                <a:gd name="T101" fmla="*/ 162 h 211"/>
                <a:gd name="T102" fmla="*/ 2701328 w 303"/>
                <a:gd name="T103" fmla="*/ 174 h 211"/>
                <a:gd name="T104" fmla="*/ 2701328 w 303"/>
                <a:gd name="T105" fmla="*/ 210 h 211"/>
                <a:gd name="T106" fmla="*/ 0 w 303"/>
                <a:gd name="T107" fmla="*/ 210 h 21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03"/>
                <a:gd name="T163" fmla="*/ 0 h 211"/>
                <a:gd name="T164" fmla="*/ 303 w 303"/>
                <a:gd name="T165" fmla="*/ 211 h 21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03" h="211">
                  <a:moveTo>
                    <a:pt x="0" y="210"/>
                  </a:moveTo>
                  <a:lnTo>
                    <a:pt x="0" y="173"/>
                  </a:lnTo>
                  <a:lnTo>
                    <a:pt x="12" y="162"/>
                  </a:lnTo>
                  <a:lnTo>
                    <a:pt x="12" y="46"/>
                  </a:lnTo>
                  <a:lnTo>
                    <a:pt x="0" y="32"/>
                  </a:lnTo>
                  <a:lnTo>
                    <a:pt x="0" y="2"/>
                  </a:lnTo>
                  <a:lnTo>
                    <a:pt x="18" y="2"/>
                  </a:lnTo>
                  <a:lnTo>
                    <a:pt x="18" y="19"/>
                  </a:lnTo>
                  <a:lnTo>
                    <a:pt x="34" y="19"/>
                  </a:lnTo>
                  <a:lnTo>
                    <a:pt x="34" y="2"/>
                  </a:lnTo>
                  <a:lnTo>
                    <a:pt x="57" y="2"/>
                  </a:lnTo>
                  <a:lnTo>
                    <a:pt x="57" y="19"/>
                  </a:lnTo>
                  <a:lnTo>
                    <a:pt x="59" y="19"/>
                  </a:lnTo>
                  <a:lnTo>
                    <a:pt x="74" y="19"/>
                  </a:lnTo>
                  <a:lnTo>
                    <a:pt x="74" y="2"/>
                  </a:lnTo>
                  <a:lnTo>
                    <a:pt x="92" y="2"/>
                  </a:lnTo>
                  <a:lnTo>
                    <a:pt x="92" y="31"/>
                  </a:lnTo>
                  <a:lnTo>
                    <a:pt x="79" y="45"/>
                  </a:lnTo>
                  <a:lnTo>
                    <a:pt x="79" y="98"/>
                  </a:lnTo>
                  <a:lnTo>
                    <a:pt x="119" y="98"/>
                  </a:lnTo>
                  <a:lnTo>
                    <a:pt x="119" y="80"/>
                  </a:lnTo>
                  <a:lnTo>
                    <a:pt x="108" y="70"/>
                  </a:lnTo>
                  <a:lnTo>
                    <a:pt x="108" y="38"/>
                  </a:lnTo>
                  <a:lnTo>
                    <a:pt x="125" y="38"/>
                  </a:lnTo>
                  <a:lnTo>
                    <a:pt x="125" y="55"/>
                  </a:lnTo>
                  <a:lnTo>
                    <a:pt x="143" y="55"/>
                  </a:lnTo>
                  <a:lnTo>
                    <a:pt x="143" y="38"/>
                  </a:lnTo>
                  <a:lnTo>
                    <a:pt x="160" y="38"/>
                  </a:lnTo>
                  <a:lnTo>
                    <a:pt x="160" y="56"/>
                  </a:lnTo>
                  <a:lnTo>
                    <a:pt x="176" y="56"/>
                  </a:lnTo>
                  <a:lnTo>
                    <a:pt x="176" y="38"/>
                  </a:lnTo>
                  <a:lnTo>
                    <a:pt x="193" y="38"/>
                  </a:lnTo>
                  <a:lnTo>
                    <a:pt x="193" y="69"/>
                  </a:lnTo>
                  <a:lnTo>
                    <a:pt x="183" y="81"/>
                  </a:lnTo>
                  <a:lnTo>
                    <a:pt x="183" y="99"/>
                  </a:lnTo>
                  <a:lnTo>
                    <a:pt x="223" y="99"/>
                  </a:lnTo>
                  <a:lnTo>
                    <a:pt x="223" y="47"/>
                  </a:lnTo>
                  <a:lnTo>
                    <a:pt x="210" y="32"/>
                  </a:lnTo>
                  <a:lnTo>
                    <a:pt x="210" y="1"/>
                  </a:lnTo>
                  <a:lnTo>
                    <a:pt x="227" y="1"/>
                  </a:lnTo>
                  <a:lnTo>
                    <a:pt x="227" y="19"/>
                  </a:lnTo>
                  <a:lnTo>
                    <a:pt x="244" y="19"/>
                  </a:lnTo>
                  <a:lnTo>
                    <a:pt x="244" y="0"/>
                  </a:lnTo>
                  <a:lnTo>
                    <a:pt x="267" y="0"/>
                  </a:lnTo>
                  <a:lnTo>
                    <a:pt x="267" y="19"/>
                  </a:lnTo>
                  <a:lnTo>
                    <a:pt x="285" y="19"/>
                  </a:lnTo>
                  <a:lnTo>
                    <a:pt x="285" y="0"/>
                  </a:lnTo>
                  <a:lnTo>
                    <a:pt x="302" y="0"/>
                  </a:lnTo>
                  <a:lnTo>
                    <a:pt x="302" y="30"/>
                  </a:lnTo>
                  <a:lnTo>
                    <a:pt x="291" y="45"/>
                  </a:lnTo>
                  <a:lnTo>
                    <a:pt x="291" y="162"/>
                  </a:lnTo>
                  <a:lnTo>
                    <a:pt x="302" y="174"/>
                  </a:lnTo>
                  <a:lnTo>
                    <a:pt x="302" y="210"/>
                  </a:lnTo>
                  <a:lnTo>
                    <a:pt x="0" y="210"/>
                  </a:lnTo>
                </a:path>
              </a:pathLst>
            </a:custGeom>
            <a:solidFill>
              <a:srgbClr val="FFFFF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207881" name="Freeform 8">
              <a:extLst>
                <a:ext uri="{FF2B5EF4-FFF2-40B4-BE49-F238E27FC236}">
                  <a16:creationId xmlns:a16="http://schemas.microsoft.com/office/drawing/2014/main" id="{427A645F-A83C-02E9-B829-8C90FD1357BF}"/>
                </a:ext>
              </a:extLst>
            </p:cNvPr>
            <p:cNvSpPr>
              <a:spLocks/>
            </p:cNvSpPr>
            <p:nvPr/>
          </p:nvSpPr>
          <p:spPr bwMode="auto">
            <a:xfrm>
              <a:off x="398" y="3732"/>
              <a:ext cx="54" cy="44"/>
            </a:xfrm>
            <a:custGeom>
              <a:avLst/>
              <a:gdLst>
                <a:gd name="T0" fmla="*/ 0 w 48"/>
                <a:gd name="T1" fmla="*/ 43 h 44"/>
                <a:gd name="T2" fmla="*/ 403669 w 48"/>
                <a:gd name="T3" fmla="*/ 43 h 44"/>
                <a:gd name="T4" fmla="*/ 403669 w 48"/>
                <a:gd name="T5" fmla="*/ 0 h 44"/>
                <a:gd name="T6" fmla="*/ 0 w 48"/>
                <a:gd name="T7" fmla="*/ 0 h 44"/>
                <a:gd name="T8" fmla="*/ 0 w 48"/>
                <a:gd name="T9" fmla="*/ 43 h 44"/>
                <a:gd name="T10" fmla="*/ 0 60000 65536"/>
                <a:gd name="T11" fmla="*/ 0 60000 65536"/>
                <a:gd name="T12" fmla="*/ 0 60000 65536"/>
                <a:gd name="T13" fmla="*/ 0 60000 65536"/>
                <a:gd name="T14" fmla="*/ 0 60000 65536"/>
                <a:gd name="T15" fmla="*/ 0 w 48"/>
                <a:gd name="T16" fmla="*/ 0 h 44"/>
                <a:gd name="T17" fmla="*/ 48 w 48"/>
                <a:gd name="T18" fmla="*/ 44 h 44"/>
              </a:gdLst>
              <a:ahLst/>
              <a:cxnLst>
                <a:cxn ang="T10">
                  <a:pos x="T0" y="T1"/>
                </a:cxn>
                <a:cxn ang="T11">
                  <a:pos x="T2" y="T3"/>
                </a:cxn>
                <a:cxn ang="T12">
                  <a:pos x="T4" y="T5"/>
                </a:cxn>
                <a:cxn ang="T13">
                  <a:pos x="T6" y="T7"/>
                </a:cxn>
                <a:cxn ang="T14">
                  <a:pos x="T8" y="T9"/>
                </a:cxn>
              </a:cxnLst>
              <a:rect l="T15" t="T16" r="T17" b="T18"/>
              <a:pathLst>
                <a:path w="48" h="44">
                  <a:moveTo>
                    <a:pt x="0" y="43"/>
                  </a:moveTo>
                  <a:lnTo>
                    <a:pt x="47" y="43"/>
                  </a:lnTo>
                  <a:lnTo>
                    <a:pt x="47" y="0"/>
                  </a:lnTo>
                  <a:lnTo>
                    <a:pt x="0" y="0"/>
                  </a:lnTo>
                  <a:lnTo>
                    <a:pt x="0" y="43"/>
                  </a:lnTo>
                </a:path>
              </a:pathLst>
            </a:custGeom>
            <a:solidFill>
              <a:srgbClr val="FF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207882" name="Freeform 9">
              <a:extLst>
                <a:ext uri="{FF2B5EF4-FFF2-40B4-BE49-F238E27FC236}">
                  <a16:creationId xmlns:a16="http://schemas.microsoft.com/office/drawing/2014/main" id="{429217B8-84D5-660E-4FF6-EFE4DD58E306}"/>
                </a:ext>
              </a:extLst>
            </p:cNvPr>
            <p:cNvSpPr>
              <a:spLocks/>
            </p:cNvSpPr>
            <p:nvPr/>
          </p:nvSpPr>
          <p:spPr bwMode="auto">
            <a:xfrm>
              <a:off x="398" y="3711"/>
              <a:ext cx="54" cy="30"/>
            </a:xfrm>
            <a:custGeom>
              <a:avLst/>
              <a:gdLst>
                <a:gd name="T0" fmla="*/ 208977 w 48"/>
                <a:gd name="T1" fmla="*/ 0 h 30"/>
                <a:gd name="T2" fmla="*/ 241701 w 48"/>
                <a:gd name="T3" fmla="*/ 0 h 30"/>
                <a:gd name="T4" fmla="*/ 283509 w 48"/>
                <a:gd name="T5" fmla="*/ 1 h 30"/>
                <a:gd name="T6" fmla="*/ 317586 w 48"/>
                <a:gd name="T7" fmla="*/ 2 h 30"/>
                <a:gd name="T8" fmla="*/ 357284 w 48"/>
                <a:gd name="T9" fmla="*/ 4 h 30"/>
                <a:gd name="T10" fmla="*/ 387159 w 48"/>
                <a:gd name="T11" fmla="*/ 6 h 30"/>
                <a:gd name="T12" fmla="*/ 387675 w 48"/>
                <a:gd name="T13" fmla="*/ 9 h 30"/>
                <a:gd name="T14" fmla="*/ 401943 w 48"/>
                <a:gd name="T15" fmla="*/ 12 h 30"/>
                <a:gd name="T16" fmla="*/ 403669 w 48"/>
                <a:gd name="T17" fmla="*/ 15 h 30"/>
                <a:gd name="T18" fmla="*/ 401943 w 48"/>
                <a:gd name="T19" fmla="*/ 17 h 30"/>
                <a:gd name="T20" fmla="*/ 387675 w 48"/>
                <a:gd name="T21" fmla="*/ 20 h 30"/>
                <a:gd name="T22" fmla="*/ 387159 w 48"/>
                <a:gd name="T23" fmla="*/ 23 h 30"/>
                <a:gd name="T24" fmla="*/ 357284 w 48"/>
                <a:gd name="T25" fmla="*/ 25 h 30"/>
                <a:gd name="T26" fmla="*/ 317586 w 48"/>
                <a:gd name="T27" fmla="*/ 27 h 30"/>
                <a:gd name="T28" fmla="*/ 283509 w 48"/>
                <a:gd name="T29" fmla="*/ 28 h 30"/>
                <a:gd name="T30" fmla="*/ 241701 w 48"/>
                <a:gd name="T31" fmla="*/ 29 h 30"/>
                <a:gd name="T32" fmla="*/ 208977 w 48"/>
                <a:gd name="T33" fmla="*/ 29 h 30"/>
                <a:gd name="T34" fmla="*/ 165117 w 48"/>
                <a:gd name="T35" fmla="*/ 29 h 30"/>
                <a:gd name="T36" fmla="*/ 130463 w 48"/>
                <a:gd name="T37" fmla="*/ 28 h 30"/>
                <a:gd name="T38" fmla="*/ 98219 w 48"/>
                <a:gd name="T39" fmla="*/ 27 h 30"/>
                <a:gd name="T40" fmla="*/ 54504 w 48"/>
                <a:gd name="T41" fmla="*/ 25 h 30"/>
                <a:gd name="T42" fmla="*/ 43065 w 48"/>
                <a:gd name="T43" fmla="*/ 23 h 30"/>
                <a:gd name="T44" fmla="*/ 2 w 48"/>
                <a:gd name="T45" fmla="*/ 20 h 30"/>
                <a:gd name="T46" fmla="*/ 1 w 48"/>
                <a:gd name="T47" fmla="*/ 17 h 30"/>
                <a:gd name="T48" fmla="*/ 0 w 48"/>
                <a:gd name="T49" fmla="*/ 15 h 30"/>
                <a:gd name="T50" fmla="*/ 1 w 48"/>
                <a:gd name="T51" fmla="*/ 12 h 30"/>
                <a:gd name="T52" fmla="*/ 2 w 48"/>
                <a:gd name="T53" fmla="*/ 9 h 30"/>
                <a:gd name="T54" fmla="*/ 43065 w 48"/>
                <a:gd name="T55" fmla="*/ 6 h 30"/>
                <a:gd name="T56" fmla="*/ 54504 w 48"/>
                <a:gd name="T57" fmla="*/ 4 h 30"/>
                <a:gd name="T58" fmla="*/ 98219 w 48"/>
                <a:gd name="T59" fmla="*/ 2 h 30"/>
                <a:gd name="T60" fmla="*/ 130463 w 48"/>
                <a:gd name="T61" fmla="*/ 1 h 30"/>
                <a:gd name="T62" fmla="*/ 165117 w 48"/>
                <a:gd name="T63" fmla="*/ 0 h 30"/>
                <a:gd name="T64" fmla="*/ 208977 w 48"/>
                <a:gd name="T65" fmla="*/ 0 h 3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8"/>
                <a:gd name="T100" fmla="*/ 0 h 30"/>
                <a:gd name="T101" fmla="*/ 48 w 48"/>
                <a:gd name="T102" fmla="*/ 30 h 3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8" h="30">
                  <a:moveTo>
                    <a:pt x="24" y="0"/>
                  </a:moveTo>
                  <a:lnTo>
                    <a:pt x="28" y="0"/>
                  </a:lnTo>
                  <a:lnTo>
                    <a:pt x="33" y="1"/>
                  </a:lnTo>
                  <a:lnTo>
                    <a:pt x="36" y="2"/>
                  </a:lnTo>
                  <a:lnTo>
                    <a:pt x="41" y="4"/>
                  </a:lnTo>
                  <a:lnTo>
                    <a:pt x="44" y="6"/>
                  </a:lnTo>
                  <a:lnTo>
                    <a:pt x="45" y="9"/>
                  </a:lnTo>
                  <a:lnTo>
                    <a:pt x="46" y="12"/>
                  </a:lnTo>
                  <a:lnTo>
                    <a:pt x="47" y="15"/>
                  </a:lnTo>
                  <a:lnTo>
                    <a:pt x="46" y="17"/>
                  </a:lnTo>
                  <a:lnTo>
                    <a:pt x="45" y="20"/>
                  </a:lnTo>
                  <a:lnTo>
                    <a:pt x="44" y="23"/>
                  </a:lnTo>
                  <a:lnTo>
                    <a:pt x="41" y="25"/>
                  </a:lnTo>
                  <a:lnTo>
                    <a:pt x="36" y="27"/>
                  </a:lnTo>
                  <a:lnTo>
                    <a:pt x="33" y="28"/>
                  </a:lnTo>
                  <a:lnTo>
                    <a:pt x="28" y="29"/>
                  </a:lnTo>
                  <a:lnTo>
                    <a:pt x="24" y="29"/>
                  </a:lnTo>
                  <a:lnTo>
                    <a:pt x="19" y="29"/>
                  </a:lnTo>
                  <a:lnTo>
                    <a:pt x="15" y="28"/>
                  </a:lnTo>
                  <a:lnTo>
                    <a:pt x="11" y="27"/>
                  </a:lnTo>
                  <a:lnTo>
                    <a:pt x="6" y="25"/>
                  </a:lnTo>
                  <a:lnTo>
                    <a:pt x="4" y="23"/>
                  </a:lnTo>
                  <a:lnTo>
                    <a:pt x="2" y="20"/>
                  </a:lnTo>
                  <a:lnTo>
                    <a:pt x="1" y="17"/>
                  </a:lnTo>
                  <a:lnTo>
                    <a:pt x="0" y="15"/>
                  </a:lnTo>
                  <a:lnTo>
                    <a:pt x="1" y="12"/>
                  </a:lnTo>
                  <a:lnTo>
                    <a:pt x="2" y="9"/>
                  </a:lnTo>
                  <a:lnTo>
                    <a:pt x="4" y="6"/>
                  </a:lnTo>
                  <a:lnTo>
                    <a:pt x="6" y="4"/>
                  </a:lnTo>
                  <a:lnTo>
                    <a:pt x="11" y="2"/>
                  </a:lnTo>
                  <a:lnTo>
                    <a:pt x="15" y="1"/>
                  </a:lnTo>
                  <a:lnTo>
                    <a:pt x="19" y="0"/>
                  </a:lnTo>
                  <a:lnTo>
                    <a:pt x="24" y="0"/>
                  </a:lnTo>
                </a:path>
              </a:pathLst>
            </a:custGeom>
            <a:solidFill>
              <a:srgbClr val="FF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207883" name="Freeform 10">
              <a:extLst>
                <a:ext uri="{FF2B5EF4-FFF2-40B4-BE49-F238E27FC236}">
                  <a16:creationId xmlns:a16="http://schemas.microsoft.com/office/drawing/2014/main" id="{60D60026-1E73-29C4-1CC5-F3B25CBDC973}"/>
                </a:ext>
              </a:extLst>
            </p:cNvPr>
            <p:cNvSpPr>
              <a:spLocks/>
            </p:cNvSpPr>
            <p:nvPr/>
          </p:nvSpPr>
          <p:spPr bwMode="auto">
            <a:xfrm>
              <a:off x="484" y="3728"/>
              <a:ext cx="17" cy="34"/>
            </a:xfrm>
            <a:custGeom>
              <a:avLst/>
              <a:gdLst>
                <a:gd name="T0" fmla="*/ 0 w 15"/>
                <a:gd name="T1" fmla="*/ 0 h 34"/>
                <a:gd name="T2" fmla="*/ 206739 w 15"/>
                <a:gd name="T3" fmla="*/ 0 h 34"/>
                <a:gd name="T4" fmla="*/ 206739 w 15"/>
                <a:gd name="T5" fmla="*/ 33 h 34"/>
                <a:gd name="T6" fmla="*/ 0 w 15"/>
                <a:gd name="T7" fmla="*/ 33 h 34"/>
                <a:gd name="T8" fmla="*/ 0 w 15"/>
                <a:gd name="T9" fmla="*/ 0 h 34"/>
                <a:gd name="T10" fmla="*/ 0 60000 65536"/>
                <a:gd name="T11" fmla="*/ 0 60000 65536"/>
                <a:gd name="T12" fmla="*/ 0 60000 65536"/>
                <a:gd name="T13" fmla="*/ 0 60000 65536"/>
                <a:gd name="T14" fmla="*/ 0 60000 65536"/>
                <a:gd name="T15" fmla="*/ 0 w 15"/>
                <a:gd name="T16" fmla="*/ 0 h 34"/>
                <a:gd name="T17" fmla="*/ 15 w 15"/>
                <a:gd name="T18" fmla="*/ 34 h 34"/>
              </a:gdLst>
              <a:ahLst/>
              <a:cxnLst>
                <a:cxn ang="T10">
                  <a:pos x="T0" y="T1"/>
                </a:cxn>
                <a:cxn ang="T11">
                  <a:pos x="T2" y="T3"/>
                </a:cxn>
                <a:cxn ang="T12">
                  <a:pos x="T4" y="T5"/>
                </a:cxn>
                <a:cxn ang="T13">
                  <a:pos x="T6" y="T7"/>
                </a:cxn>
                <a:cxn ang="T14">
                  <a:pos x="T8" y="T9"/>
                </a:cxn>
              </a:cxnLst>
              <a:rect l="T15" t="T16" r="T17" b="T18"/>
              <a:pathLst>
                <a:path w="15" h="34">
                  <a:moveTo>
                    <a:pt x="0" y="0"/>
                  </a:moveTo>
                  <a:lnTo>
                    <a:pt x="14" y="0"/>
                  </a:lnTo>
                  <a:lnTo>
                    <a:pt x="14" y="33"/>
                  </a:lnTo>
                  <a:lnTo>
                    <a:pt x="0" y="33"/>
                  </a:lnTo>
                  <a:lnTo>
                    <a:pt x="0" y="0"/>
                  </a:lnTo>
                </a:path>
              </a:pathLst>
            </a:custGeom>
            <a:solidFill>
              <a:srgbClr val="FF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207884" name="Freeform 11">
              <a:extLst>
                <a:ext uri="{FF2B5EF4-FFF2-40B4-BE49-F238E27FC236}">
                  <a16:creationId xmlns:a16="http://schemas.microsoft.com/office/drawing/2014/main" id="{FB37D446-09E9-3892-1602-97D5C5A9A99B}"/>
                </a:ext>
              </a:extLst>
            </p:cNvPr>
            <p:cNvSpPr>
              <a:spLocks/>
            </p:cNvSpPr>
            <p:nvPr/>
          </p:nvSpPr>
          <p:spPr bwMode="auto">
            <a:xfrm>
              <a:off x="358" y="3728"/>
              <a:ext cx="17" cy="34"/>
            </a:xfrm>
            <a:custGeom>
              <a:avLst/>
              <a:gdLst>
                <a:gd name="T0" fmla="*/ 0 w 15"/>
                <a:gd name="T1" fmla="*/ 0 h 34"/>
                <a:gd name="T2" fmla="*/ 206739 w 15"/>
                <a:gd name="T3" fmla="*/ 0 h 34"/>
                <a:gd name="T4" fmla="*/ 206739 w 15"/>
                <a:gd name="T5" fmla="*/ 33 h 34"/>
                <a:gd name="T6" fmla="*/ 0 w 15"/>
                <a:gd name="T7" fmla="*/ 33 h 34"/>
                <a:gd name="T8" fmla="*/ 0 w 15"/>
                <a:gd name="T9" fmla="*/ 0 h 34"/>
                <a:gd name="T10" fmla="*/ 0 60000 65536"/>
                <a:gd name="T11" fmla="*/ 0 60000 65536"/>
                <a:gd name="T12" fmla="*/ 0 60000 65536"/>
                <a:gd name="T13" fmla="*/ 0 60000 65536"/>
                <a:gd name="T14" fmla="*/ 0 60000 65536"/>
                <a:gd name="T15" fmla="*/ 0 w 15"/>
                <a:gd name="T16" fmla="*/ 0 h 34"/>
                <a:gd name="T17" fmla="*/ 15 w 15"/>
                <a:gd name="T18" fmla="*/ 34 h 34"/>
              </a:gdLst>
              <a:ahLst/>
              <a:cxnLst>
                <a:cxn ang="T10">
                  <a:pos x="T0" y="T1"/>
                </a:cxn>
                <a:cxn ang="T11">
                  <a:pos x="T2" y="T3"/>
                </a:cxn>
                <a:cxn ang="T12">
                  <a:pos x="T4" y="T5"/>
                </a:cxn>
                <a:cxn ang="T13">
                  <a:pos x="T6" y="T7"/>
                </a:cxn>
                <a:cxn ang="T14">
                  <a:pos x="T8" y="T9"/>
                </a:cxn>
              </a:cxnLst>
              <a:rect l="T15" t="T16" r="T17" b="T18"/>
              <a:pathLst>
                <a:path w="15" h="34">
                  <a:moveTo>
                    <a:pt x="0" y="0"/>
                  </a:moveTo>
                  <a:lnTo>
                    <a:pt x="14" y="0"/>
                  </a:lnTo>
                  <a:lnTo>
                    <a:pt x="14" y="33"/>
                  </a:lnTo>
                  <a:lnTo>
                    <a:pt x="0" y="33"/>
                  </a:lnTo>
                  <a:lnTo>
                    <a:pt x="0" y="0"/>
                  </a:lnTo>
                </a:path>
              </a:pathLst>
            </a:custGeom>
            <a:solidFill>
              <a:srgbClr val="FF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207885" name="Freeform 12">
              <a:extLst>
                <a:ext uri="{FF2B5EF4-FFF2-40B4-BE49-F238E27FC236}">
                  <a16:creationId xmlns:a16="http://schemas.microsoft.com/office/drawing/2014/main" id="{3750A87F-DF10-0A0F-7A6D-910864566C6C}"/>
                </a:ext>
              </a:extLst>
            </p:cNvPr>
            <p:cNvSpPr>
              <a:spLocks/>
            </p:cNvSpPr>
            <p:nvPr/>
          </p:nvSpPr>
          <p:spPr bwMode="auto">
            <a:xfrm>
              <a:off x="538" y="3646"/>
              <a:ext cx="17" cy="40"/>
            </a:xfrm>
            <a:custGeom>
              <a:avLst/>
              <a:gdLst>
                <a:gd name="T0" fmla="*/ 0 w 15"/>
                <a:gd name="T1" fmla="*/ 0 h 40"/>
                <a:gd name="T2" fmla="*/ 206739 w 15"/>
                <a:gd name="T3" fmla="*/ 0 h 40"/>
                <a:gd name="T4" fmla="*/ 206739 w 15"/>
                <a:gd name="T5" fmla="*/ 39 h 40"/>
                <a:gd name="T6" fmla="*/ 0 w 15"/>
                <a:gd name="T7" fmla="*/ 39 h 40"/>
                <a:gd name="T8" fmla="*/ 0 w 15"/>
                <a:gd name="T9" fmla="*/ 0 h 40"/>
                <a:gd name="T10" fmla="*/ 0 60000 65536"/>
                <a:gd name="T11" fmla="*/ 0 60000 65536"/>
                <a:gd name="T12" fmla="*/ 0 60000 65536"/>
                <a:gd name="T13" fmla="*/ 0 60000 65536"/>
                <a:gd name="T14" fmla="*/ 0 60000 65536"/>
                <a:gd name="T15" fmla="*/ 0 w 15"/>
                <a:gd name="T16" fmla="*/ 0 h 40"/>
                <a:gd name="T17" fmla="*/ 15 w 15"/>
                <a:gd name="T18" fmla="*/ 40 h 40"/>
              </a:gdLst>
              <a:ahLst/>
              <a:cxnLst>
                <a:cxn ang="T10">
                  <a:pos x="T0" y="T1"/>
                </a:cxn>
                <a:cxn ang="T11">
                  <a:pos x="T2" y="T3"/>
                </a:cxn>
                <a:cxn ang="T12">
                  <a:pos x="T4" y="T5"/>
                </a:cxn>
                <a:cxn ang="T13">
                  <a:pos x="T6" y="T7"/>
                </a:cxn>
                <a:cxn ang="T14">
                  <a:pos x="T8" y="T9"/>
                </a:cxn>
              </a:cxnLst>
              <a:rect l="T15" t="T16" r="T17" b="T18"/>
              <a:pathLst>
                <a:path w="15" h="40">
                  <a:moveTo>
                    <a:pt x="0" y="0"/>
                  </a:moveTo>
                  <a:lnTo>
                    <a:pt x="14" y="0"/>
                  </a:lnTo>
                  <a:lnTo>
                    <a:pt x="14" y="39"/>
                  </a:lnTo>
                  <a:lnTo>
                    <a:pt x="0" y="39"/>
                  </a:lnTo>
                  <a:lnTo>
                    <a:pt x="0" y="0"/>
                  </a:lnTo>
                </a:path>
              </a:pathLst>
            </a:custGeom>
            <a:solidFill>
              <a:srgbClr val="FF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207886" name="Freeform 13">
              <a:extLst>
                <a:ext uri="{FF2B5EF4-FFF2-40B4-BE49-F238E27FC236}">
                  <a16:creationId xmlns:a16="http://schemas.microsoft.com/office/drawing/2014/main" id="{FB7BD22E-183B-95CA-6284-EE845BBC1A1B}"/>
                </a:ext>
              </a:extLst>
            </p:cNvPr>
            <p:cNvSpPr>
              <a:spLocks/>
            </p:cNvSpPr>
            <p:nvPr/>
          </p:nvSpPr>
          <p:spPr bwMode="auto">
            <a:xfrm>
              <a:off x="538" y="3726"/>
              <a:ext cx="17" cy="39"/>
            </a:xfrm>
            <a:custGeom>
              <a:avLst/>
              <a:gdLst>
                <a:gd name="T0" fmla="*/ 0 w 15"/>
                <a:gd name="T1" fmla="*/ 0 h 39"/>
                <a:gd name="T2" fmla="*/ 206739 w 15"/>
                <a:gd name="T3" fmla="*/ 0 h 39"/>
                <a:gd name="T4" fmla="*/ 206739 w 15"/>
                <a:gd name="T5" fmla="*/ 38 h 39"/>
                <a:gd name="T6" fmla="*/ 0 w 15"/>
                <a:gd name="T7" fmla="*/ 38 h 39"/>
                <a:gd name="T8" fmla="*/ 0 w 15"/>
                <a:gd name="T9" fmla="*/ 0 h 39"/>
                <a:gd name="T10" fmla="*/ 0 60000 65536"/>
                <a:gd name="T11" fmla="*/ 0 60000 65536"/>
                <a:gd name="T12" fmla="*/ 0 60000 65536"/>
                <a:gd name="T13" fmla="*/ 0 60000 65536"/>
                <a:gd name="T14" fmla="*/ 0 60000 65536"/>
                <a:gd name="T15" fmla="*/ 0 w 15"/>
                <a:gd name="T16" fmla="*/ 0 h 39"/>
                <a:gd name="T17" fmla="*/ 15 w 15"/>
                <a:gd name="T18" fmla="*/ 39 h 39"/>
              </a:gdLst>
              <a:ahLst/>
              <a:cxnLst>
                <a:cxn ang="T10">
                  <a:pos x="T0" y="T1"/>
                </a:cxn>
                <a:cxn ang="T11">
                  <a:pos x="T2" y="T3"/>
                </a:cxn>
                <a:cxn ang="T12">
                  <a:pos x="T4" y="T5"/>
                </a:cxn>
                <a:cxn ang="T13">
                  <a:pos x="T6" y="T7"/>
                </a:cxn>
                <a:cxn ang="T14">
                  <a:pos x="T8" y="T9"/>
                </a:cxn>
              </a:cxnLst>
              <a:rect l="T15" t="T16" r="T17" b="T18"/>
              <a:pathLst>
                <a:path w="15" h="39">
                  <a:moveTo>
                    <a:pt x="0" y="0"/>
                  </a:moveTo>
                  <a:lnTo>
                    <a:pt x="14" y="0"/>
                  </a:lnTo>
                  <a:lnTo>
                    <a:pt x="14" y="38"/>
                  </a:lnTo>
                  <a:lnTo>
                    <a:pt x="0" y="38"/>
                  </a:lnTo>
                  <a:lnTo>
                    <a:pt x="0" y="0"/>
                  </a:lnTo>
                </a:path>
              </a:pathLst>
            </a:custGeom>
            <a:solidFill>
              <a:srgbClr val="FF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207887" name="Freeform 14">
              <a:extLst>
                <a:ext uri="{FF2B5EF4-FFF2-40B4-BE49-F238E27FC236}">
                  <a16:creationId xmlns:a16="http://schemas.microsoft.com/office/drawing/2014/main" id="{FA1BC43F-D741-56F0-FE14-5E1AAE2F2622}"/>
                </a:ext>
              </a:extLst>
            </p:cNvPr>
            <p:cNvSpPr>
              <a:spLocks/>
            </p:cNvSpPr>
            <p:nvPr/>
          </p:nvSpPr>
          <p:spPr bwMode="auto">
            <a:xfrm>
              <a:off x="292" y="3726"/>
              <a:ext cx="17" cy="39"/>
            </a:xfrm>
            <a:custGeom>
              <a:avLst/>
              <a:gdLst>
                <a:gd name="T0" fmla="*/ 0 w 15"/>
                <a:gd name="T1" fmla="*/ 0 h 39"/>
                <a:gd name="T2" fmla="*/ 206739 w 15"/>
                <a:gd name="T3" fmla="*/ 0 h 39"/>
                <a:gd name="T4" fmla="*/ 206739 w 15"/>
                <a:gd name="T5" fmla="*/ 38 h 39"/>
                <a:gd name="T6" fmla="*/ 0 w 15"/>
                <a:gd name="T7" fmla="*/ 38 h 39"/>
                <a:gd name="T8" fmla="*/ 0 w 15"/>
                <a:gd name="T9" fmla="*/ 0 h 39"/>
                <a:gd name="T10" fmla="*/ 0 60000 65536"/>
                <a:gd name="T11" fmla="*/ 0 60000 65536"/>
                <a:gd name="T12" fmla="*/ 0 60000 65536"/>
                <a:gd name="T13" fmla="*/ 0 60000 65536"/>
                <a:gd name="T14" fmla="*/ 0 60000 65536"/>
                <a:gd name="T15" fmla="*/ 0 w 15"/>
                <a:gd name="T16" fmla="*/ 0 h 39"/>
                <a:gd name="T17" fmla="*/ 15 w 15"/>
                <a:gd name="T18" fmla="*/ 39 h 39"/>
              </a:gdLst>
              <a:ahLst/>
              <a:cxnLst>
                <a:cxn ang="T10">
                  <a:pos x="T0" y="T1"/>
                </a:cxn>
                <a:cxn ang="T11">
                  <a:pos x="T2" y="T3"/>
                </a:cxn>
                <a:cxn ang="T12">
                  <a:pos x="T4" y="T5"/>
                </a:cxn>
                <a:cxn ang="T13">
                  <a:pos x="T6" y="T7"/>
                </a:cxn>
                <a:cxn ang="T14">
                  <a:pos x="T8" y="T9"/>
                </a:cxn>
              </a:cxnLst>
              <a:rect l="T15" t="T16" r="T17" b="T18"/>
              <a:pathLst>
                <a:path w="15" h="39">
                  <a:moveTo>
                    <a:pt x="0" y="0"/>
                  </a:moveTo>
                  <a:lnTo>
                    <a:pt x="14" y="0"/>
                  </a:lnTo>
                  <a:lnTo>
                    <a:pt x="14" y="38"/>
                  </a:lnTo>
                  <a:lnTo>
                    <a:pt x="0" y="38"/>
                  </a:lnTo>
                  <a:lnTo>
                    <a:pt x="0" y="0"/>
                  </a:lnTo>
                </a:path>
              </a:pathLst>
            </a:custGeom>
            <a:solidFill>
              <a:srgbClr val="FF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207888" name="Freeform 15">
              <a:extLst>
                <a:ext uri="{FF2B5EF4-FFF2-40B4-BE49-F238E27FC236}">
                  <a16:creationId xmlns:a16="http://schemas.microsoft.com/office/drawing/2014/main" id="{D86FE12A-8734-DD1A-0705-EFAC66139FBD}"/>
                </a:ext>
              </a:extLst>
            </p:cNvPr>
            <p:cNvSpPr>
              <a:spLocks/>
            </p:cNvSpPr>
            <p:nvPr/>
          </p:nvSpPr>
          <p:spPr bwMode="auto">
            <a:xfrm>
              <a:off x="292" y="3646"/>
              <a:ext cx="17" cy="40"/>
            </a:xfrm>
            <a:custGeom>
              <a:avLst/>
              <a:gdLst>
                <a:gd name="T0" fmla="*/ 0 w 15"/>
                <a:gd name="T1" fmla="*/ 0 h 40"/>
                <a:gd name="T2" fmla="*/ 206739 w 15"/>
                <a:gd name="T3" fmla="*/ 0 h 40"/>
                <a:gd name="T4" fmla="*/ 206739 w 15"/>
                <a:gd name="T5" fmla="*/ 39 h 40"/>
                <a:gd name="T6" fmla="*/ 0 w 15"/>
                <a:gd name="T7" fmla="*/ 39 h 40"/>
                <a:gd name="T8" fmla="*/ 0 w 15"/>
                <a:gd name="T9" fmla="*/ 0 h 40"/>
                <a:gd name="T10" fmla="*/ 0 60000 65536"/>
                <a:gd name="T11" fmla="*/ 0 60000 65536"/>
                <a:gd name="T12" fmla="*/ 0 60000 65536"/>
                <a:gd name="T13" fmla="*/ 0 60000 65536"/>
                <a:gd name="T14" fmla="*/ 0 60000 65536"/>
                <a:gd name="T15" fmla="*/ 0 w 15"/>
                <a:gd name="T16" fmla="*/ 0 h 40"/>
                <a:gd name="T17" fmla="*/ 15 w 15"/>
                <a:gd name="T18" fmla="*/ 40 h 40"/>
              </a:gdLst>
              <a:ahLst/>
              <a:cxnLst>
                <a:cxn ang="T10">
                  <a:pos x="T0" y="T1"/>
                </a:cxn>
                <a:cxn ang="T11">
                  <a:pos x="T2" y="T3"/>
                </a:cxn>
                <a:cxn ang="T12">
                  <a:pos x="T4" y="T5"/>
                </a:cxn>
                <a:cxn ang="T13">
                  <a:pos x="T6" y="T7"/>
                </a:cxn>
                <a:cxn ang="T14">
                  <a:pos x="T8" y="T9"/>
                </a:cxn>
              </a:cxnLst>
              <a:rect l="T15" t="T16" r="T17" b="T18"/>
              <a:pathLst>
                <a:path w="15" h="40">
                  <a:moveTo>
                    <a:pt x="0" y="0"/>
                  </a:moveTo>
                  <a:lnTo>
                    <a:pt x="14" y="0"/>
                  </a:lnTo>
                  <a:lnTo>
                    <a:pt x="14" y="39"/>
                  </a:lnTo>
                  <a:lnTo>
                    <a:pt x="0" y="39"/>
                  </a:lnTo>
                  <a:lnTo>
                    <a:pt x="0" y="0"/>
                  </a:lnTo>
                </a:path>
              </a:pathLst>
            </a:custGeom>
            <a:solidFill>
              <a:srgbClr val="FF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sp>
        <p:nvSpPr>
          <p:cNvPr id="207889" name="Text Box 17">
            <a:extLst>
              <a:ext uri="{FF2B5EF4-FFF2-40B4-BE49-F238E27FC236}">
                <a16:creationId xmlns:a16="http://schemas.microsoft.com/office/drawing/2014/main" id="{1E70D13F-2CD7-CAA0-DC9F-5BD4549046B0}"/>
              </a:ext>
            </a:extLst>
          </p:cNvPr>
          <p:cNvSpPr txBox="1">
            <a:spLocks noChangeArrowheads="1"/>
          </p:cNvSpPr>
          <p:nvPr/>
        </p:nvSpPr>
        <p:spPr bwMode="auto">
          <a:xfrm>
            <a:off x="1600200" y="6276975"/>
            <a:ext cx="6934200"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en-US" altLang="en-US" b="1"/>
              <a:t>“Global Sea Level Change in the 20th Century and Recent Satellite Results”</a:t>
            </a:r>
          </a:p>
          <a:p>
            <a:r>
              <a:rPr lang="en-US" altLang="en-US" b="1" i="0"/>
              <a:t>Bob Dean and Jim Houston        </a:t>
            </a:r>
            <a:r>
              <a:rPr lang="en-US" altLang="en-US" b="1"/>
              <a:t>NC-20, New Bern, NC</a:t>
            </a:r>
            <a:r>
              <a:rPr lang="en-US" altLang="en-US"/>
              <a:t>        </a:t>
            </a:r>
            <a:r>
              <a:rPr lang="en-US" altLang="en-US" b="1" i="0"/>
              <a:t>October 7, 2011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58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589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1"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3">
            <a:extLst>
              <a:ext uri="{FF2B5EF4-FFF2-40B4-BE49-F238E27FC236}">
                <a16:creationId xmlns:a16="http://schemas.microsoft.com/office/drawing/2014/main" id="{76C63306-A48D-DCA1-7889-A880C8AD6CD9}"/>
              </a:ext>
            </a:extLst>
          </p:cNvPr>
          <p:cNvSpPr>
            <a:spLocks noGrp="1"/>
          </p:cNvSpPr>
          <p:nvPr>
            <p:ph idx="4294967295"/>
          </p:nvPr>
        </p:nvSpPr>
        <p:spPr>
          <a:xfrm>
            <a:off x="533400" y="2514600"/>
            <a:ext cx="7769225" cy="1143000"/>
          </a:xfrm>
        </p:spPr>
        <p:txBody>
          <a:bodyPr/>
          <a:lstStyle/>
          <a:p>
            <a:pPr algn="just"/>
            <a:r>
              <a:rPr lang="en-US" altLang="en-US" i="1"/>
              <a:t>“2 mm/year” comes from averaging and adjusting coastal tide station trends</a:t>
            </a:r>
            <a:endParaRPr lang="en-US" altLang="en-US" b="1"/>
          </a:p>
        </p:txBody>
      </p:sp>
      <p:sp>
        <p:nvSpPr>
          <p:cNvPr id="157700" name="Content Placeholder 3">
            <a:extLst>
              <a:ext uri="{FF2B5EF4-FFF2-40B4-BE49-F238E27FC236}">
                <a16:creationId xmlns:a16="http://schemas.microsoft.com/office/drawing/2014/main" id="{AA99A3C5-2903-A1BF-934B-65809E3DB06A}"/>
              </a:ext>
            </a:extLst>
          </p:cNvPr>
          <p:cNvSpPr>
            <a:spLocks/>
          </p:cNvSpPr>
          <p:nvPr/>
        </p:nvSpPr>
        <p:spPr bwMode="auto">
          <a:xfrm>
            <a:off x="533400" y="3810000"/>
            <a:ext cx="77724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spcBef>
                <a:spcPct val="20000"/>
              </a:spcBef>
              <a:buFont typeface="Calibri" panose="020F0502020204030204" pitchFamily="34" charset="0"/>
              <a:buChar char="•"/>
            </a:pPr>
            <a:r>
              <a:rPr lang="en-US" altLang="en-US" sz="3200"/>
              <a:t>“3 mm/year” is measurement of a </a:t>
            </a:r>
            <a:r>
              <a:rPr lang="en-US" altLang="en-US" sz="3200" u="sng"/>
              <a:t>different</a:t>
            </a:r>
            <a:r>
              <a:rPr lang="en-US" altLang="en-US" sz="3200"/>
              <a:t> quantity: satellite-measured mid-ocean sea level.</a:t>
            </a:r>
            <a:endParaRPr lang="en-US" altLang="en-US" sz="3200" b="1" i="0"/>
          </a:p>
        </p:txBody>
      </p:sp>
      <p:sp>
        <p:nvSpPr>
          <p:cNvPr id="27658" name="Text Box 5">
            <a:extLst>
              <a:ext uri="{FF2B5EF4-FFF2-40B4-BE49-F238E27FC236}">
                <a16:creationId xmlns:a16="http://schemas.microsoft.com/office/drawing/2014/main" id="{579F6989-2370-776C-D72E-22A12FA0442A}"/>
              </a:ext>
            </a:extLst>
          </p:cNvPr>
          <p:cNvSpPr txBox="1">
            <a:spLocks noChangeArrowheads="1"/>
          </p:cNvSpPr>
          <p:nvPr/>
        </p:nvSpPr>
        <p:spPr bwMode="auto">
          <a:xfrm>
            <a:off x="1600200" y="1600200"/>
            <a:ext cx="59436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sz="2800" u="sng"/>
              <a:t>Mythical acceleration</a:t>
            </a:r>
            <a:endParaRPr lang="en-US" altLang="en-US" sz="2800"/>
          </a:p>
        </p:txBody>
      </p:sp>
      <p:sp>
        <p:nvSpPr>
          <p:cNvPr id="27659" name="Title 1">
            <a:extLst>
              <a:ext uri="{FF2B5EF4-FFF2-40B4-BE49-F238E27FC236}">
                <a16:creationId xmlns:a16="http://schemas.microsoft.com/office/drawing/2014/main" id="{92D99F9F-A5D4-3C49-3618-7A2449E49774}"/>
              </a:ext>
            </a:extLst>
          </p:cNvPr>
          <p:cNvSpPr>
            <a:spLocks/>
          </p:cNvSpPr>
          <p:nvPr/>
        </p:nvSpPr>
        <p:spPr bwMode="auto">
          <a:xfrm>
            <a:off x="609600" y="4270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a:defRPr sz="4400">
                <a:solidFill>
                  <a:schemeClr val="tx1"/>
                </a:solidFill>
                <a:latin typeface="Calibri" panose="020F0502020204030204" pitchFamily="34" charset="0"/>
              </a:defRPr>
            </a:lvl1pPr>
            <a:lvl2pPr algn="ctr">
              <a:defRPr sz="4400">
                <a:solidFill>
                  <a:schemeClr val="tx1"/>
                </a:solidFill>
                <a:latin typeface="Calibri" panose="020F0502020204030204" pitchFamily="34" charset="0"/>
              </a:defRPr>
            </a:lvl2pPr>
            <a:lvl3pPr algn="ctr">
              <a:defRPr sz="4400">
                <a:solidFill>
                  <a:schemeClr val="tx1"/>
                </a:solidFill>
                <a:latin typeface="Calibri" panose="020F0502020204030204" pitchFamily="34" charset="0"/>
              </a:defRPr>
            </a:lvl3pPr>
            <a:lvl4pPr algn="ctr">
              <a:defRPr sz="4400">
                <a:solidFill>
                  <a:schemeClr val="tx1"/>
                </a:solidFill>
                <a:latin typeface="Calibri" panose="020F0502020204030204" pitchFamily="34" charset="0"/>
              </a:defRPr>
            </a:lvl4pPr>
            <a:lvl5pPr algn="ctr">
              <a:defRPr sz="4400">
                <a:solidFill>
                  <a:schemeClr val="tx1"/>
                </a:solidFill>
                <a:latin typeface="Calibri" panose="020F0502020204030204" pitchFamily="34" charset="0"/>
              </a:defRPr>
            </a:lvl5pPr>
            <a:lvl6pPr marL="457200" algn="ctr" eaLnBrk="0" fontAlgn="base" hangingPunct="0">
              <a:spcBef>
                <a:spcPct val="0"/>
              </a:spcBef>
              <a:spcAft>
                <a:spcPct val="0"/>
              </a:spcAft>
              <a:defRPr sz="4400">
                <a:solidFill>
                  <a:schemeClr val="tx1"/>
                </a:solidFill>
                <a:latin typeface="Calibri" panose="020F0502020204030204" pitchFamily="34" charset="0"/>
              </a:defRPr>
            </a:lvl6pPr>
            <a:lvl7pPr marL="914400" algn="ctr" eaLnBrk="0" fontAlgn="base" hangingPunct="0">
              <a:spcBef>
                <a:spcPct val="0"/>
              </a:spcBef>
              <a:spcAft>
                <a:spcPct val="0"/>
              </a:spcAft>
              <a:defRPr sz="4400">
                <a:solidFill>
                  <a:schemeClr val="tx1"/>
                </a:solidFill>
                <a:latin typeface="Calibri" panose="020F0502020204030204" pitchFamily="34" charset="0"/>
              </a:defRPr>
            </a:lvl7pPr>
            <a:lvl8pPr marL="1371600" algn="ctr" eaLnBrk="0" fontAlgn="base" hangingPunct="0">
              <a:spcBef>
                <a:spcPct val="0"/>
              </a:spcBef>
              <a:spcAft>
                <a:spcPct val="0"/>
              </a:spcAft>
              <a:defRPr sz="4400">
                <a:solidFill>
                  <a:schemeClr val="tx1"/>
                </a:solidFill>
                <a:latin typeface="Calibri" panose="020F0502020204030204" pitchFamily="34" charset="0"/>
              </a:defRPr>
            </a:lvl8pPr>
            <a:lvl9pPr marL="1828800" algn="ctr" eaLnBrk="0" fontAlgn="base" hangingPunct="0">
              <a:spcBef>
                <a:spcPct val="0"/>
              </a:spcBef>
              <a:spcAft>
                <a:spcPct val="0"/>
              </a:spcAft>
              <a:defRPr sz="4400">
                <a:solidFill>
                  <a:schemeClr val="tx1"/>
                </a:solidFill>
                <a:latin typeface="Calibri" panose="020F0502020204030204" pitchFamily="34" charset="0"/>
              </a:defRPr>
            </a:lvl9pPr>
          </a:lstStyle>
          <a:p>
            <a:pPr eaLnBrk="1" hangingPunct="1"/>
            <a:r>
              <a:rPr lang="en-US" altLang="en-US" sz="2400" b="1" i="0">
                <a:solidFill>
                  <a:srgbClr val="FFFFFF"/>
                </a:solidFill>
              </a:rPr>
              <a:t>CRC Science Panel Report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7700"/>
                                        </p:tgtEl>
                                        <p:attrNameLst>
                                          <p:attrName>style.visibility</p:attrName>
                                        </p:attrNameLst>
                                      </p:cBhvr>
                                      <p:to>
                                        <p:strVal val="visible"/>
                                      </p:to>
                                    </p:set>
                                    <p:anim calcmode="lin" valueType="num">
                                      <p:cBhvr additive="base">
                                        <p:cTn id="7" dur="1000" fill="hold"/>
                                        <p:tgtEl>
                                          <p:spTgt spid="157700"/>
                                        </p:tgtEl>
                                        <p:attrNameLst>
                                          <p:attrName>ppt_x</p:attrName>
                                        </p:attrNameLst>
                                      </p:cBhvr>
                                      <p:tavLst>
                                        <p:tav tm="0">
                                          <p:val>
                                            <p:strVal val="#ppt_x"/>
                                          </p:val>
                                        </p:tav>
                                        <p:tav tm="100000">
                                          <p:val>
                                            <p:strVal val="#ppt_x"/>
                                          </p:val>
                                        </p:tav>
                                      </p:tavLst>
                                    </p:anim>
                                    <p:anim calcmode="lin" valueType="num">
                                      <p:cBhvr additive="base">
                                        <p:cTn id="8" dur="1000" fill="hold"/>
                                        <p:tgtEl>
                                          <p:spTgt spid="1577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70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a:extLst>
              <a:ext uri="{FF2B5EF4-FFF2-40B4-BE49-F238E27FC236}">
                <a16:creationId xmlns:a16="http://schemas.microsoft.com/office/drawing/2014/main" id="{0AC45D29-094A-229F-BE6B-6FAD075469E9}"/>
              </a:ext>
            </a:extLst>
          </p:cNvPr>
          <p:cNvSpPr>
            <a:spLocks noGrp="1"/>
          </p:cNvSpPr>
          <p:nvPr>
            <p:ph type="title"/>
          </p:nvPr>
        </p:nvSpPr>
        <p:spPr/>
        <p:txBody>
          <a:bodyPr/>
          <a:lstStyle/>
          <a:p>
            <a:r>
              <a:rPr lang="en-US" altLang="en-US" sz="4000"/>
              <a:t>No measurable acceleration to date</a:t>
            </a:r>
          </a:p>
        </p:txBody>
      </p:sp>
      <p:sp>
        <p:nvSpPr>
          <p:cNvPr id="209924" name="Text Box 4">
            <a:extLst>
              <a:ext uri="{FF2B5EF4-FFF2-40B4-BE49-F238E27FC236}">
                <a16:creationId xmlns:a16="http://schemas.microsoft.com/office/drawing/2014/main" id="{584DE20D-CDB9-2708-3BB7-561EC8ABF0EC}"/>
              </a:ext>
            </a:extLst>
          </p:cNvPr>
          <p:cNvSpPr txBox="1">
            <a:spLocks noChangeArrowheads="1"/>
          </p:cNvSpPr>
          <p:nvPr/>
        </p:nvSpPr>
        <p:spPr bwMode="auto">
          <a:xfrm>
            <a:off x="685800" y="1752600"/>
            <a:ext cx="7924800" cy="3013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r>
              <a:rPr lang="en-US" altLang="en-US" sz="2400" b="1"/>
              <a:t>“...anticipated, but not-yet-observed, acceleration due to climate warming...</a:t>
            </a:r>
          </a:p>
          <a:p>
            <a:pPr algn="l"/>
            <a:r>
              <a:rPr lang="en-US" altLang="en-US" sz="2400" b="1"/>
              <a:t>...it is important to note that most sea-level studies... do not observe any recent acceleration in the rate of rise.”</a:t>
            </a:r>
          </a:p>
          <a:p>
            <a:pPr algn="l"/>
            <a:endParaRPr lang="en-US" altLang="en-US" sz="2400" b="1"/>
          </a:p>
          <a:p>
            <a:r>
              <a:rPr lang="en-US" altLang="en-US" sz="2400" i="0"/>
              <a:t>Spencer Rogers,  </a:t>
            </a:r>
            <a:r>
              <a:rPr lang="en-US" altLang="en-US" sz="2400" i="0">
                <a:hlinkClick r:id="rId2"/>
              </a:rPr>
              <a:t>June 1, 2012</a:t>
            </a:r>
            <a:endParaRPr lang="en-US" altLang="en-US" sz="2400" i="0"/>
          </a:p>
          <a:p>
            <a:r>
              <a:rPr lang="en-US" altLang="en-US" sz="2400" i="0"/>
              <a:t>Coastal Construction and Erosion Specialist </a:t>
            </a:r>
            <a:r>
              <a:rPr lang="en-US" altLang="en-US" sz="2400"/>
              <a:t>, </a:t>
            </a:r>
            <a:r>
              <a:rPr lang="en-US" altLang="en-US" sz="2400" i="0"/>
              <a:t>NC Sea Grant</a:t>
            </a:r>
          </a:p>
          <a:p>
            <a:r>
              <a:rPr lang="en-US" altLang="en-US" sz="2400" i="0"/>
              <a:t>Member, CRC Science Panel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9924">
                                            <p:txEl>
                                              <p:pRg st="3" end="3"/>
                                            </p:txEl>
                                          </p:spTgt>
                                        </p:tgtEl>
                                        <p:attrNameLst>
                                          <p:attrName>style.visibility</p:attrName>
                                        </p:attrNameLst>
                                      </p:cBhvr>
                                      <p:to>
                                        <p:strVal val="visible"/>
                                      </p:to>
                                    </p:set>
                                    <p:animEffect transition="in" filter="fade">
                                      <p:cBhvr>
                                        <p:cTn id="7" dur="500"/>
                                        <p:tgtEl>
                                          <p:spTgt spid="209924">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09924">
                                            <p:txEl>
                                              <p:pRg st="4" end="4"/>
                                            </p:txEl>
                                          </p:spTgt>
                                        </p:tgtEl>
                                        <p:attrNameLst>
                                          <p:attrName>style.visibility</p:attrName>
                                        </p:attrNameLst>
                                      </p:cBhvr>
                                      <p:to>
                                        <p:strVal val="visible"/>
                                      </p:to>
                                    </p:set>
                                    <p:animEffect transition="in" filter="fade">
                                      <p:cBhvr>
                                        <p:cTn id="10" dur="500"/>
                                        <p:tgtEl>
                                          <p:spTgt spid="209924">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09924">
                                            <p:txEl>
                                              <p:pRg st="5" end="5"/>
                                            </p:txEl>
                                          </p:spTgt>
                                        </p:tgtEl>
                                        <p:attrNameLst>
                                          <p:attrName>style.visibility</p:attrName>
                                        </p:attrNameLst>
                                      </p:cBhvr>
                                      <p:to>
                                        <p:strVal val="visible"/>
                                      </p:to>
                                    </p:set>
                                    <p:animEffect transition="in" filter="fade">
                                      <p:cBhvr>
                                        <p:cTn id="13" dur="500"/>
                                        <p:tgtEl>
                                          <p:spTgt spid="20992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Content Placeholder 3">
            <a:extLst>
              <a:ext uri="{FF2B5EF4-FFF2-40B4-BE49-F238E27FC236}">
                <a16:creationId xmlns:a16="http://schemas.microsoft.com/office/drawing/2014/main" id="{8C3A5938-3091-1F33-E4F3-BF596AD30845}"/>
              </a:ext>
            </a:extLst>
          </p:cNvPr>
          <p:cNvSpPr>
            <a:spLocks noGrp="1"/>
          </p:cNvSpPr>
          <p:nvPr>
            <p:ph idx="4294967295"/>
          </p:nvPr>
        </p:nvSpPr>
        <p:spPr>
          <a:xfrm>
            <a:off x="533400" y="1676400"/>
            <a:ext cx="8229600" cy="2362200"/>
          </a:xfrm>
        </p:spPr>
        <p:txBody>
          <a:bodyPr/>
          <a:lstStyle/>
          <a:p>
            <a:endParaRPr lang="en-US" altLang="en-US" i="1"/>
          </a:p>
          <a:p>
            <a:r>
              <a:rPr lang="en-US" altLang="en-US" b="1" i="1" u="sng"/>
              <a:t>No</a:t>
            </a:r>
            <a:r>
              <a:rPr lang="en-US" altLang="en-US" b="1" i="1"/>
              <a:t> actual increase in rate of SLR  (“acceleration”)  in last ~80 years!</a:t>
            </a:r>
          </a:p>
          <a:p>
            <a:pPr>
              <a:buFont typeface="Calibri" panose="020F0502020204030204" pitchFamily="34" charset="0"/>
              <a:buNone/>
            </a:pPr>
            <a:endParaRPr lang="en-US" altLang="en-US" b="1"/>
          </a:p>
        </p:txBody>
      </p:sp>
      <p:sp>
        <p:nvSpPr>
          <p:cNvPr id="186372" name="Title 1">
            <a:extLst>
              <a:ext uri="{FF2B5EF4-FFF2-40B4-BE49-F238E27FC236}">
                <a16:creationId xmlns:a16="http://schemas.microsoft.com/office/drawing/2014/main" id="{EE249A3E-A20B-C816-2DA1-5A6CBD2E10A7}"/>
              </a:ext>
            </a:extLst>
          </p:cNvPr>
          <p:cNvSpPr>
            <a:spLocks/>
          </p:cNvSpPr>
          <p:nvPr/>
        </p:nvSpPr>
        <p:spPr bwMode="auto">
          <a:xfrm>
            <a:off x="609600" y="4270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a:defRPr sz="4400">
                <a:solidFill>
                  <a:schemeClr val="tx1"/>
                </a:solidFill>
                <a:latin typeface="Calibri" panose="020F0502020204030204" pitchFamily="34" charset="0"/>
              </a:defRPr>
            </a:lvl1pPr>
            <a:lvl2pPr algn="ctr">
              <a:defRPr sz="4400">
                <a:solidFill>
                  <a:schemeClr val="tx1"/>
                </a:solidFill>
                <a:latin typeface="Calibri" panose="020F0502020204030204" pitchFamily="34" charset="0"/>
              </a:defRPr>
            </a:lvl2pPr>
            <a:lvl3pPr algn="ctr">
              <a:defRPr sz="4400">
                <a:solidFill>
                  <a:schemeClr val="tx1"/>
                </a:solidFill>
                <a:latin typeface="Calibri" panose="020F0502020204030204" pitchFamily="34" charset="0"/>
              </a:defRPr>
            </a:lvl3pPr>
            <a:lvl4pPr algn="ctr">
              <a:defRPr sz="4400">
                <a:solidFill>
                  <a:schemeClr val="tx1"/>
                </a:solidFill>
                <a:latin typeface="Calibri" panose="020F0502020204030204" pitchFamily="34" charset="0"/>
              </a:defRPr>
            </a:lvl4pPr>
            <a:lvl5pPr algn="ctr">
              <a:defRPr sz="4400">
                <a:solidFill>
                  <a:schemeClr val="tx1"/>
                </a:solidFill>
                <a:latin typeface="Calibri" panose="020F0502020204030204" pitchFamily="34" charset="0"/>
              </a:defRPr>
            </a:lvl5pPr>
            <a:lvl6pPr marL="457200" algn="ctr" eaLnBrk="0" fontAlgn="base" hangingPunct="0">
              <a:spcBef>
                <a:spcPct val="0"/>
              </a:spcBef>
              <a:spcAft>
                <a:spcPct val="0"/>
              </a:spcAft>
              <a:defRPr sz="4400">
                <a:solidFill>
                  <a:schemeClr val="tx1"/>
                </a:solidFill>
                <a:latin typeface="Calibri" panose="020F0502020204030204" pitchFamily="34" charset="0"/>
              </a:defRPr>
            </a:lvl6pPr>
            <a:lvl7pPr marL="914400" algn="ctr" eaLnBrk="0" fontAlgn="base" hangingPunct="0">
              <a:spcBef>
                <a:spcPct val="0"/>
              </a:spcBef>
              <a:spcAft>
                <a:spcPct val="0"/>
              </a:spcAft>
              <a:defRPr sz="4400">
                <a:solidFill>
                  <a:schemeClr val="tx1"/>
                </a:solidFill>
                <a:latin typeface="Calibri" panose="020F0502020204030204" pitchFamily="34" charset="0"/>
              </a:defRPr>
            </a:lvl7pPr>
            <a:lvl8pPr marL="1371600" algn="ctr" eaLnBrk="0" fontAlgn="base" hangingPunct="0">
              <a:spcBef>
                <a:spcPct val="0"/>
              </a:spcBef>
              <a:spcAft>
                <a:spcPct val="0"/>
              </a:spcAft>
              <a:defRPr sz="4400">
                <a:solidFill>
                  <a:schemeClr val="tx1"/>
                </a:solidFill>
                <a:latin typeface="Calibri" panose="020F0502020204030204" pitchFamily="34" charset="0"/>
              </a:defRPr>
            </a:lvl8pPr>
            <a:lvl9pPr marL="1828800" algn="ctr" eaLnBrk="0" fontAlgn="base" hangingPunct="0">
              <a:spcBef>
                <a:spcPct val="0"/>
              </a:spcBef>
              <a:spcAft>
                <a:spcPct val="0"/>
              </a:spcAft>
              <a:defRPr sz="4400">
                <a:solidFill>
                  <a:schemeClr val="tx1"/>
                </a:solidFill>
                <a:latin typeface="Calibri" panose="020F0502020204030204" pitchFamily="34" charset="0"/>
              </a:defRPr>
            </a:lvl9pPr>
          </a:lstStyle>
          <a:p>
            <a:pPr eaLnBrk="1" hangingPunct="1"/>
            <a:r>
              <a:rPr lang="en-US" altLang="en-US" sz="2400" b="1" i="0">
                <a:solidFill>
                  <a:srgbClr val="FFFFFF"/>
                </a:solidFill>
              </a:rPr>
              <a:t>CRC Science Panel Report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4084C39A-5435-706C-9907-1C68EEA27BDD}"/>
              </a:ext>
            </a:extLst>
          </p:cNvPr>
          <p:cNvSpPr>
            <a:spLocks noGrp="1"/>
          </p:cNvSpPr>
          <p:nvPr>
            <p:ph type="title"/>
          </p:nvPr>
        </p:nvSpPr>
        <p:spPr>
          <a:xfrm>
            <a:off x="457200" y="2667000"/>
            <a:ext cx="8229600" cy="1143000"/>
          </a:xfrm>
        </p:spPr>
        <p:txBody>
          <a:bodyPr/>
          <a:lstStyle/>
          <a:p>
            <a:r>
              <a:rPr lang="en-US" altLang="en-US"/>
              <a:t>IPCC’s Third</a:t>
            </a:r>
            <a:br>
              <a:rPr lang="en-US" altLang="en-US"/>
            </a:br>
            <a:r>
              <a:rPr lang="en-US" altLang="en-US"/>
              <a:t>Assessment Report (2001) </a:t>
            </a:r>
            <a:br>
              <a:rPr lang="en-US" altLang="en-US"/>
            </a:br>
            <a:br>
              <a:rPr lang="en-US" altLang="en-US"/>
            </a:br>
            <a:r>
              <a:rPr lang="en-US" altLang="en-US"/>
              <a:t> </a:t>
            </a:r>
            <a:r>
              <a:rPr lang="en-US" altLang="en-US" sz="3600" i="1"/>
              <a:t>“observational finding of </a:t>
            </a:r>
            <a:r>
              <a:rPr lang="en-US" altLang="en-US" sz="3600" i="1" u="sng"/>
              <a:t>no acceleration in sea level rise</a:t>
            </a:r>
            <a:r>
              <a:rPr lang="en-US" altLang="en-US" sz="3600" i="1"/>
              <a:t> during the 20th century.”</a:t>
            </a:r>
            <a:endParaRPr lang="en-US" altLang="en-US" sz="36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a:extLst>
              <a:ext uri="{FF2B5EF4-FFF2-40B4-BE49-F238E27FC236}">
                <a16:creationId xmlns:a16="http://schemas.microsoft.com/office/drawing/2014/main" id="{9DCA8C63-EB9A-145F-8C8E-8A066D4609F2}"/>
              </a:ext>
            </a:extLst>
          </p:cNvPr>
          <p:cNvSpPr>
            <a:spLocks noGrp="1"/>
          </p:cNvSpPr>
          <p:nvPr>
            <p:ph type="title" idx="4294967295"/>
          </p:nvPr>
        </p:nvSpPr>
        <p:spPr>
          <a:xfrm>
            <a:off x="457200" y="274638"/>
            <a:ext cx="8305800" cy="3306762"/>
          </a:xfrm>
        </p:spPr>
        <p:txBody>
          <a:bodyPr/>
          <a:lstStyle/>
          <a:p>
            <a:r>
              <a:rPr lang="en-US" altLang="en-US" sz="3600"/>
              <a:t>So, </a:t>
            </a:r>
            <a:r>
              <a:rPr lang="en-US" altLang="en-US" sz="3600" u="sng"/>
              <a:t>where</a:t>
            </a:r>
            <a:r>
              <a:rPr lang="en-US" altLang="en-US" sz="3600"/>
              <a:t> do alarmists get their projected acceleration?</a:t>
            </a:r>
          </a:p>
        </p:txBody>
      </p:sp>
      <p:sp>
        <p:nvSpPr>
          <p:cNvPr id="88069" name="Text Box 5">
            <a:extLst>
              <a:ext uri="{FF2B5EF4-FFF2-40B4-BE49-F238E27FC236}">
                <a16:creationId xmlns:a16="http://schemas.microsoft.com/office/drawing/2014/main" id="{681190F1-D6D0-CC04-B5ED-3ECDE7361DE1}"/>
              </a:ext>
            </a:extLst>
          </p:cNvPr>
          <p:cNvSpPr txBox="1">
            <a:spLocks noChangeArrowheads="1"/>
          </p:cNvSpPr>
          <p:nvPr/>
        </p:nvSpPr>
        <p:spPr bwMode="auto">
          <a:xfrm>
            <a:off x="838200" y="4114800"/>
            <a:ext cx="76200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buFontTx/>
              <a:buChar char="•"/>
            </a:pPr>
            <a:r>
              <a:rPr lang="en-US" altLang="en-US" sz="2400" i="0"/>
              <a:t> Confusion: tide gauge vs. satellite data</a:t>
            </a:r>
          </a:p>
          <a:p>
            <a:pPr eaLnBrk="1" hangingPunct="1">
              <a:spcBef>
                <a:spcPct val="50000"/>
              </a:spcBef>
              <a:buFontTx/>
              <a:buChar char="•"/>
            </a:pPr>
            <a:r>
              <a:rPr lang="en-US" altLang="en-US" sz="2400" i="0"/>
              <a:t> Church &amp; White (2006)</a:t>
            </a:r>
          </a:p>
          <a:p>
            <a:pPr eaLnBrk="1" hangingPunct="1">
              <a:spcBef>
                <a:spcPct val="50000"/>
              </a:spcBef>
              <a:buFontTx/>
              <a:buChar char="•"/>
            </a:pPr>
            <a:r>
              <a:rPr lang="en-US" altLang="en-US" sz="2400" i="0"/>
              <a:t> Rahmstorf (2007)</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8069">
                                            <p:txEl>
                                              <p:pRg st="0" end="0"/>
                                            </p:txEl>
                                          </p:spTgt>
                                        </p:tgtEl>
                                        <p:attrNameLst>
                                          <p:attrName>style.visibility</p:attrName>
                                        </p:attrNameLst>
                                      </p:cBhvr>
                                      <p:to>
                                        <p:strVal val="visible"/>
                                      </p:to>
                                    </p:set>
                                    <p:anim calcmode="lin" valueType="num">
                                      <p:cBhvr additive="base">
                                        <p:cTn id="7" dur="500" fill="hold"/>
                                        <p:tgtEl>
                                          <p:spTgt spid="8806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806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8069">
                                            <p:txEl>
                                              <p:pRg st="1" end="1"/>
                                            </p:txEl>
                                          </p:spTgt>
                                        </p:tgtEl>
                                        <p:attrNameLst>
                                          <p:attrName>style.visibility</p:attrName>
                                        </p:attrNameLst>
                                      </p:cBhvr>
                                      <p:to>
                                        <p:strVal val="visible"/>
                                      </p:to>
                                    </p:set>
                                    <p:anim calcmode="lin" valueType="num">
                                      <p:cBhvr additive="base">
                                        <p:cTn id="11" dur="500" fill="hold"/>
                                        <p:tgtEl>
                                          <p:spTgt spid="8806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8069">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8069">
                                            <p:txEl>
                                              <p:pRg st="2" end="2"/>
                                            </p:txEl>
                                          </p:spTgt>
                                        </p:tgtEl>
                                        <p:attrNameLst>
                                          <p:attrName>style.visibility</p:attrName>
                                        </p:attrNameLst>
                                      </p:cBhvr>
                                      <p:to>
                                        <p:strVal val="visible"/>
                                      </p:to>
                                    </p:set>
                                    <p:anim calcmode="lin" valueType="num">
                                      <p:cBhvr additive="base">
                                        <p:cTn id="15" dur="500" fill="hold"/>
                                        <p:tgtEl>
                                          <p:spTgt spid="88069">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806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xit" presetSubtype="0" fill="hold" nodeType="clickEffect">
                                  <p:stCondLst>
                                    <p:cond delay="0"/>
                                  </p:stCondLst>
                                  <p:childTnLst>
                                    <p:animEffect transition="out" filter="fade">
                                      <p:cBhvr>
                                        <p:cTn id="20" dur="500"/>
                                        <p:tgtEl>
                                          <p:spTgt spid="88069">
                                            <p:txEl>
                                              <p:pRg st="1" end="1"/>
                                            </p:txEl>
                                          </p:spTgt>
                                        </p:tgtEl>
                                      </p:cBhvr>
                                    </p:animEffect>
                                    <p:set>
                                      <p:cBhvr>
                                        <p:cTn id="21" dur="1" fill="hold">
                                          <p:stCondLst>
                                            <p:cond delay="499"/>
                                          </p:stCondLst>
                                        </p:cTn>
                                        <p:tgtEl>
                                          <p:spTgt spid="88069">
                                            <p:txEl>
                                              <p:pRg st="1" end="1"/>
                                            </p:txEl>
                                          </p:spTgt>
                                        </p:tgtEl>
                                        <p:attrNameLst>
                                          <p:attrName>style.visibility</p:attrName>
                                        </p:attrNameLst>
                                      </p:cBhvr>
                                      <p:to>
                                        <p:strVal val="hidden"/>
                                      </p:to>
                                    </p:set>
                                  </p:childTnLst>
                                </p:cTn>
                              </p:par>
                              <p:par>
                                <p:cTn id="22" presetID="10" presetClass="exit" presetSubtype="0" fill="hold" nodeType="withEffect">
                                  <p:stCondLst>
                                    <p:cond delay="0"/>
                                  </p:stCondLst>
                                  <p:childTnLst>
                                    <p:animEffect transition="out" filter="fade">
                                      <p:cBhvr>
                                        <p:cTn id="23" dur="500"/>
                                        <p:tgtEl>
                                          <p:spTgt spid="88069">
                                            <p:txEl>
                                              <p:pRg st="2" end="2"/>
                                            </p:txEl>
                                          </p:spTgt>
                                        </p:tgtEl>
                                      </p:cBhvr>
                                    </p:animEffect>
                                    <p:set>
                                      <p:cBhvr>
                                        <p:cTn id="24" dur="1" fill="hold">
                                          <p:stCondLst>
                                            <p:cond delay="499"/>
                                          </p:stCondLst>
                                        </p:cTn>
                                        <p:tgtEl>
                                          <p:spTgt spid="88069">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9" grpId="0" build="allAtOnce"/>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a:extLst>
              <a:ext uri="{FF2B5EF4-FFF2-40B4-BE49-F238E27FC236}">
                <a16:creationId xmlns:a16="http://schemas.microsoft.com/office/drawing/2014/main" id="{D61AFD05-26F8-D1AE-44F1-F49BE0562B73}"/>
              </a:ext>
            </a:extLst>
          </p:cNvPr>
          <p:cNvSpPr>
            <a:spLocks noGrp="1"/>
          </p:cNvSpPr>
          <p:nvPr>
            <p:ph type="title" idx="4294967295"/>
          </p:nvPr>
        </p:nvSpPr>
        <p:spPr>
          <a:xfrm>
            <a:off x="457200" y="274638"/>
            <a:ext cx="8305800" cy="3306762"/>
          </a:xfrm>
        </p:spPr>
        <p:txBody>
          <a:bodyPr/>
          <a:lstStyle/>
          <a:p>
            <a:r>
              <a:rPr lang="en-US" altLang="en-US" sz="3600"/>
              <a:t>So, </a:t>
            </a:r>
            <a:r>
              <a:rPr lang="en-US" altLang="en-US" sz="3600" u="sng"/>
              <a:t>where</a:t>
            </a:r>
            <a:r>
              <a:rPr lang="en-US" altLang="en-US" sz="3600"/>
              <a:t> do alarmists get their projected acceleration?</a:t>
            </a:r>
          </a:p>
        </p:txBody>
      </p:sp>
      <p:sp>
        <p:nvSpPr>
          <p:cNvPr id="88069" name="Text Box 5">
            <a:extLst>
              <a:ext uri="{FF2B5EF4-FFF2-40B4-BE49-F238E27FC236}">
                <a16:creationId xmlns:a16="http://schemas.microsoft.com/office/drawing/2014/main" id="{06AA253C-59F3-5D35-CDE2-7E0BD88DC36B}"/>
              </a:ext>
            </a:extLst>
          </p:cNvPr>
          <p:cNvSpPr txBox="1">
            <a:spLocks noChangeArrowheads="1"/>
          </p:cNvSpPr>
          <p:nvPr/>
        </p:nvSpPr>
        <p:spPr bwMode="auto">
          <a:xfrm>
            <a:off x="838200" y="4114800"/>
            <a:ext cx="76200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buFontTx/>
              <a:buChar char="•"/>
            </a:pPr>
            <a:r>
              <a:rPr lang="en-US" altLang="en-US" sz="2400" i="0"/>
              <a:t> Confusion: tide gauge vs. satellite data</a:t>
            </a:r>
          </a:p>
          <a:p>
            <a:pPr eaLnBrk="1" hangingPunct="1">
              <a:spcBef>
                <a:spcPct val="50000"/>
              </a:spcBef>
              <a:buFontTx/>
              <a:buChar char="•"/>
            </a:pPr>
            <a:r>
              <a:rPr lang="en-US" altLang="en-US" sz="2400" i="0"/>
              <a:t> Church &amp; White (2006)</a:t>
            </a:r>
          </a:p>
          <a:p>
            <a:pPr eaLnBrk="1" hangingPunct="1">
              <a:spcBef>
                <a:spcPct val="50000"/>
              </a:spcBef>
              <a:buFontTx/>
              <a:buChar char="•"/>
            </a:pPr>
            <a:r>
              <a:rPr lang="en-US" altLang="en-US" sz="2400" i="0"/>
              <a:t> Rahmstorf (2007)</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88069">
                                            <p:txEl>
                                              <p:pRg st="0" end="0"/>
                                            </p:txEl>
                                          </p:spTgt>
                                        </p:tgtEl>
                                      </p:cBhvr>
                                    </p:animEffect>
                                    <p:set>
                                      <p:cBhvr>
                                        <p:cTn id="7" dur="1" fill="hold">
                                          <p:stCondLst>
                                            <p:cond delay="499"/>
                                          </p:stCondLst>
                                        </p:cTn>
                                        <p:tgtEl>
                                          <p:spTgt spid="88069">
                                            <p:txEl>
                                              <p:pRg st="0" end="0"/>
                                            </p:txEl>
                                          </p:spTgt>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88069">
                                            <p:txEl>
                                              <p:pRg st="2" end="2"/>
                                            </p:txEl>
                                          </p:spTgt>
                                        </p:tgtEl>
                                      </p:cBhvr>
                                    </p:animEffect>
                                    <p:set>
                                      <p:cBhvr>
                                        <p:cTn id="10" dur="1" fill="hold">
                                          <p:stCondLst>
                                            <p:cond delay="499"/>
                                          </p:stCondLst>
                                        </p:cTn>
                                        <p:tgtEl>
                                          <p:spTgt spid="88069">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1567313E-292D-EB32-887A-441C6091B7DA}"/>
              </a:ext>
            </a:extLst>
          </p:cNvPr>
          <p:cNvSpPr>
            <a:spLocks noGrp="1"/>
          </p:cNvSpPr>
          <p:nvPr>
            <p:ph type="title" idx="4294967295"/>
          </p:nvPr>
        </p:nvSpPr>
        <p:spPr/>
        <p:txBody>
          <a:bodyPr/>
          <a:lstStyle/>
          <a:p>
            <a:r>
              <a:rPr lang="en-US" altLang="en-US"/>
              <a:t>Church and White (2006)</a:t>
            </a:r>
          </a:p>
        </p:txBody>
      </p:sp>
      <p:sp>
        <p:nvSpPr>
          <p:cNvPr id="38915" name="Text Box 3">
            <a:extLst>
              <a:ext uri="{FF2B5EF4-FFF2-40B4-BE49-F238E27FC236}">
                <a16:creationId xmlns:a16="http://schemas.microsoft.com/office/drawing/2014/main" id="{582E0B9E-C25F-3603-792D-5E55E9E6F4B9}"/>
              </a:ext>
            </a:extLst>
          </p:cNvPr>
          <p:cNvSpPr txBox="1">
            <a:spLocks noChangeArrowheads="1"/>
          </p:cNvSpPr>
          <p:nvPr/>
        </p:nvSpPr>
        <p:spPr bwMode="auto">
          <a:xfrm>
            <a:off x="990600" y="1447800"/>
            <a:ext cx="7391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endParaRPr lang="en-US" altLang="en-US" sz="1800" i="0"/>
          </a:p>
        </p:txBody>
      </p:sp>
      <p:sp>
        <p:nvSpPr>
          <p:cNvPr id="38916" name="Text Box 4">
            <a:extLst>
              <a:ext uri="{FF2B5EF4-FFF2-40B4-BE49-F238E27FC236}">
                <a16:creationId xmlns:a16="http://schemas.microsoft.com/office/drawing/2014/main" id="{CECA7017-3E1A-D2A7-3315-77D769AD0CCA}"/>
              </a:ext>
            </a:extLst>
          </p:cNvPr>
          <p:cNvSpPr txBox="1">
            <a:spLocks noChangeArrowheads="1"/>
          </p:cNvSpPr>
          <p:nvPr/>
        </p:nvSpPr>
        <p:spPr bwMode="auto">
          <a:xfrm>
            <a:off x="457200" y="1524000"/>
            <a:ext cx="82296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400" i="0"/>
              <a:t>Their claim:</a:t>
            </a:r>
            <a:br>
              <a:rPr lang="en-US" altLang="en-US" sz="2400" i="0"/>
            </a:br>
            <a:r>
              <a:rPr lang="en-US" altLang="en-US" sz="2400" b="1"/>
              <a:t>     “A 20th century acceleration in global sea-level rise.”</a:t>
            </a:r>
            <a:r>
              <a:rPr lang="en-US" altLang="en-US" sz="2400" b="1" i="0"/>
              <a:t> </a:t>
            </a:r>
          </a:p>
        </p:txBody>
      </p:sp>
      <p:sp>
        <p:nvSpPr>
          <p:cNvPr id="96261" name="Text Box 5">
            <a:extLst>
              <a:ext uri="{FF2B5EF4-FFF2-40B4-BE49-F238E27FC236}">
                <a16:creationId xmlns:a16="http://schemas.microsoft.com/office/drawing/2014/main" id="{ACB8AF83-F919-51C1-E436-A9D770DE3980}"/>
              </a:ext>
            </a:extLst>
          </p:cNvPr>
          <p:cNvSpPr txBox="1">
            <a:spLocks noChangeArrowheads="1"/>
          </p:cNvSpPr>
          <p:nvPr/>
        </p:nvSpPr>
        <p:spPr bwMode="auto">
          <a:xfrm>
            <a:off x="685800" y="3124200"/>
            <a:ext cx="78486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buFont typeface="Calibri" panose="020F0502020204030204" pitchFamily="34" charset="0"/>
              <a:buChar char="•"/>
            </a:pPr>
            <a:r>
              <a:rPr lang="en-US" altLang="en-US" sz="2400"/>
              <a:t> But “no 20th century acceleration has previously been detected”</a:t>
            </a:r>
            <a:r>
              <a:rPr lang="en-US" altLang="en-US" sz="2400" i="0"/>
              <a:t> by other researchers.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6261"/>
                                        </p:tgtEl>
                                        <p:attrNameLst>
                                          <p:attrName>style.visibility</p:attrName>
                                        </p:attrNameLst>
                                      </p:cBhvr>
                                      <p:to>
                                        <p:strVal val="visible"/>
                                      </p:to>
                                    </p:set>
                                    <p:anim calcmode="lin" valueType="num">
                                      <p:cBhvr additive="base">
                                        <p:cTn id="7" dur="500" fill="hold"/>
                                        <p:tgtEl>
                                          <p:spTgt spid="96261"/>
                                        </p:tgtEl>
                                        <p:attrNameLst>
                                          <p:attrName>ppt_x</p:attrName>
                                        </p:attrNameLst>
                                      </p:cBhvr>
                                      <p:tavLst>
                                        <p:tav tm="0">
                                          <p:val>
                                            <p:strVal val="#ppt_x"/>
                                          </p:val>
                                        </p:tav>
                                        <p:tav tm="100000">
                                          <p:val>
                                            <p:strVal val="#ppt_x"/>
                                          </p:val>
                                        </p:tav>
                                      </p:tavLst>
                                    </p:anim>
                                    <p:anim calcmode="lin" valueType="num">
                                      <p:cBhvr additive="base">
                                        <p:cTn id="8" dur="500" fill="hold"/>
                                        <p:tgtEl>
                                          <p:spTgt spid="962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Title 1">
            <a:extLst>
              <a:ext uri="{FF2B5EF4-FFF2-40B4-BE49-F238E27FC236}">
                <a16:creationId xmlns:a16="http://schemas.microsoft.com/office/drawing/2014/main" id="{597664AC-0CB1-720C-06C7-A584A0D0B231}"/>
              </a:ext>
            </a:extLst>
          </p:cNvPr>
          <p:cNvSpPr>
            <a:spLocks noGrp="1"/>
          </p:cNvSpPr>
          <p:nvPr>
            <p:ph type="title" idx="4294967295"/>
          </p:nvPr>
        </p:nvSpPr>
        <p:spPr/>
        <p:txBody>
          <a:bodyPr/>
          <a:lstStyle/>
          <a:p>
            <a:r>
              <a:rPr lang="en-US" altLang="en-US"/>
              <a:t>Church and White (2006)</a:t>
            </a:r>
          </a:p>
        </p:txBody>
      </p:sp>
      <p:sp>
        <p:nvSpPr>
          <p:cNvPr id="211971" name="Text Box 3">
            <a:extLst>
              <a:ext uri="{FF2B5EF4-FFF2-40B4-BE49-F238E27FC236}">
                <a16:creationId xmlns:a16="http://schemas.microsoft.com/office/drawing/2014/main" id="{58905C86-7051-F4B5-4779-CD500444CCBE}"/>
              </a:ext>
            </a:extLst>
          </p:cNvPr>
          <p:cNvSpPr txBox="1">
            <a:spLocks noChangeArrowheads="1"/>
          </p:cNvSpPr>
          <p:nvPr/>
        </p:nvSpPr>
        <p:spPr bwMode="auto">
          <a:xfrm>
            <a:off x="990600" y="1447800"/>
            <a:ext cx="7391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endParaRPr lang="en-US" altLang="en-US" sz="1800" i="0"/>
          </a:p>
        </p:txBody>
      </p:sp>
      <p:sp>
        <p:nvSpPr>
          <p:cNvPr id="211972" name="Text Box 4">
            <a:extLst>
              <a:ext uri="{FF2B5EF4-FFF2-40B4-BE49-F238E27FC236}">
                <a16:creationId xmlns:a16="http://schemas.microsoft.com/office/drawing/2014/main" id="{B0FB30F0-9F6C-40ED-F36F-7640C5B33D86}"/>
              </a:ext>
            </a:extLst>
          </p:cNvPr>
          <p:cNvSpPr txBox="1">
            <a:spLocks noChangeArrowheads="1"/>
          </p:cNvSpPr>
          <p:nvPr/>
        </p:nvSpPr>
        <p:spPr bwMode="auto">
          <a:xfrm>
            <a:off x="381000" y="1447800"/>
            <a:ext cx="8382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400" b="1"/>
              <a:t>But I reproduced their regression analysis, and found that </a:t>
            </a:r>
            <a:r>
              <a:rPr lang="en-US" altLang="en-US" sz="2400" b="1" u="sng"/>
              <a:t>all</a:t>
            </a:r>
            <a:r>
              <a:rPr lang="en-US" altLang="en-US" sz="2400" b="1"/>
              <a:t> the acceleration was before 1925 (before most CO2 increase):</a:t>
            </a:r>
            <a:endParaRPr lang="en-US" altLang="en-US" sz="2400" b="1" i="0"/>
          </a:p>
        </p:txBody>
      </p:sp>
      <p:pic>
        <p:nvPicPr>
          <p:cNvPr id="211974" name="Picture 6">
            <a:extLst>
              <a:ext uri="{FF2B5EF4-FFF2-40B4-BE49-F238E27FC236}">
                <a16:creationId xmlns:a16="http://schemas.microsoft.com/office/drawing/2014/main" id="{C0D45236-795A-7BDD-6F70-8EF2E19F67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2444750"/>
            <a:ext cx="6705600" cy="3756025"/>
          </a:xfrm>
          <a:prstGeom prst="rect">
            <a:avLst/>
          </a:prstGeom>
          <a:noFill/>
          <a:extLst>
            <a:ext uri="{909E8E84-426E-40DD-AFC4-6F175D3DCCD1}">
              <a14:hiddenFill xmlns:a14="http://schemas.microsoft.com/office/drawing/2010/main">
                <a:solidFill>
                  <a:srgbClr val="FFFFFF"/>
                </a:solidFill>
              </a14:hiddenFill>
            </a:ext>
          </a:extLst>
        </p:spPr>
      </p:pic>
      <p:sp>
        <p:nvSpPr>
          <p:cNvPr id="211975" name="Text Box 7">
            <a:extLst>
              <a:ext uri="{FF2B5EF4-FFF2-40B4-BE49-F238E27FC236}">
                <a16:creationId xmlns:a16="http://schemas.microsoft.com/office/drawing/2014/main" id="{FCB77184-1779-BD94-DEEC-38F480019FB4}"/>
              </a:ext>
            </a:extLst>
          </p:cNvPr>
          <p:cNvSpPr txBox="1">
            <a:spLocks noChangeArrowheads="1"/>
          </p:cNvSpPr>
          <p:nvPr/>
        </p:nvSpPr>
        <p:spPr bwMode="auto">
          <a:xfrm>
            <a:off x="914400" y="6172200"/>
            <a:ext cx="7239000"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lang="en-US" altLang="en-US"/>
              <a:t>Church &amp; White </a:t>
            </a:r>
            <a:r>
              <a:rPr lang="en-US" altLang="en-US">
                <a:hlinkClick r:id="rId4"/>
              </a:rPr>
              <a:t>2006 data</a:t>
            </a:r>
            <a:r>
              <a:rPr lang="en-US" altLang="en-US"/>
              <a:t>, 1925-2001, minimum-variance unbiased estimator quadratic fit regression analysis showing a small </a:t>
            </a:r>
            <a:r>
              <a:rPr lang="en-US" altLang="en-US" u="sng"/>
              <a:t>deceleration</a:t>
            </a:r>
            <a:r>
              <a:rPr lang="en-US" altLang="en-US"/>
              <a:t> in rate of sea level rise. </a:t>
            </a: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1" name="Text Box 6">
            <a:extLst>
              <a:ext uri="{FF2B5EF4-FFF2-40B4-BE49-F238E27FC236}">
                <a16:creationId xmlns:a16="http://schemas.microsoft.com/office/drawing/2014/main" id="{0DB0300F-6DF1-BF94-2171-C4DB40601E73}"/>
              </a:ext>
            </a:extLst>
          </p:cNvPr>
          <p:cNvSpPr txBox="1">
            <a:spLocks noChangeArrowheads="1"/>
          </p:cNvSpPr>
          <p:nvPr/>
        </p:nvSpPr>
        <p:spPr bwMode="auto">
          <a:xfrm>
            <a:off x="609600" y="3505200"/>
            <a:ext cx="7924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400" i="0"/>
              <a:t>I told Drs. Church &amp; White about it.  Dr. Church replied:</a:t>
            </a:r>
          </a:p>
        </p:txBody>
      </p:sp>
      <p:sp>
        <p:nvSpPr>
          <p:cNvPr id="143362" name="Title 1">
            <a:extLst>
              <a:ext uri="{FF2B5EF4-FFF2-40B4-BE49-F238E27FC236}">
                <a16:creationId xmlns:a16="http://schemas.microsoft.com/office/drawing/2014/main" id="{40CCD34A-602A-07A6-936E-B259697A1EB1}"/>
              </a:ext>
            </a:extLst>
          </p:cNvPr>
          <p:cNvSpPr>
            <a:spLocks noGrp="1"/>
          </p:cNvSpPr>
          <p:nvPr>
            <p:ph type="title" idx="4294967295"/>
          </p:nvPr>
        </p:nvSpPr>
        <p:spPr/>
        <p:txBody>
          <a:bodyPr/>
          <a:lstStyle/>
          <a:p>
            <a:r>
              <a:rPr lang="en-US" altLang="en-US"/>
              <a:t>Church and White (</a:t>
            </a:r>
            <a:r>
              <a:rPr lang="en-US" altLang="en-US">
                <a:solidFill>
                  <a:schemeClr val="hlink"/>
                </a:solidFill>
              </a:rPr>
              <a:t>2009</a:t>
            </a:r>
            <a:r>
              <a:rPr lang="en-US" altLang="en-US"/>
              <a:t>)</a:t>
            </a:r>
          </a:p>
        </p:txBody>
      </p:sp>
      <p:sp>
        <p:nvSpPr>
          <p:cNvPr id="143363" name="Text Box 3">
            <a:extLst>
              <a:ext uri="{FF2B5EF4-FFF2-40B4-BE49-F238E27FC236}">
                <a16:creationId xmlns:a16="http://schemas.microsoft.com/office/drawing/2014/main" id="{57F5537D-DC74-2675-1874-33A683CD7041}"/>
              </a:ext>
            </a:extLst>
          </p:cNvPr>
          <p:cNvSpPr txBox="1">
            <a:spLocks noChangeArrowheads="1"/>
          </p:cNvSpPr>
          <p:nvPr/>
        </p:nvSpPr>
        <p:spPr bwMode="auto">
          <a:xfrm>
            <a:off x="457200" y="1295400"/>
            <a:ext cx="8458200" cy="167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1" hangingPunct="1">
              <a:spcBef>
                <a:spcPct val="50000"/>
              </a:spcBef>
            </a:pPr>
            <a:r>
              <a:rPr lang="en-US" altLang="en-US" sz="2600" i="0"/>
              <a:t>In 2009, they posted updated data to their web site.</a:t>
            </a:r>
          </a:p>
          <a:p>
            <a:pPr algn="l" eaLnBrk="1" hangingPunct="1">
              <a:spcBef>
                <a:spcPct val="50000"/>
              </a:spcBef>
            </a:pPr>
            <a:r>
              <a:rPr lang="en-US" altLang="en-US" sz="2600" i="0"/>
              <a:t>I applied their regression analysis method to the new data…</a:t>
            </a:r>
          </a:p>
          <a:p>
            <a:pPr algn="l" eaLnBrk="1" hangingPunct="1">
              <a:spcBef>
                <a:spcPct val="50000"/>
              </a:spcBef>
            </a:pPr>
            <a:r>
              <a:rPr lang="en-US" altLang="en-US" sz="2600" i="0"/>
              <a:t>Result for 20</a:t>
            </a:r>
            <a:r>
              <a:rPr lang="en-US" altLang="en-US" sz="2600" i="0" baseline="30000"/>
              <a:t>th</a:t>
            </a:r>
            <a:r>
              <a:rPr lang="en-US" altLang="en-US" sz="2600" i="0"/>
              <a:t> century:  </a:t>
            </a:r>
            <a:r>
              <a:rPr lang="en-US" altLang="en-US" sz="2600" i="0" u="sng"/>
              <a:t>deceleration!</a:t>
            </a:r>
            <a:endParaRPr lang="en-US" altLang="en-US" sz="2600" i="0"/>
          </a:p>
        </p:txBody>
      </p:sp>
      <p:sp>
        <p:nvSpPr>
          <p:cNvPr id="143369" name="Text Box 3">
            <a:extLst>
              <a:ext uri="{FF2B5EF4-FFF2-40B4-BE49-F238E27FC236}">
                <a16:creationId xmlns:a16="http://schemas.microsoft.com/office/drawing/2014/main" id="{313B3986-6B98-9743-FA7F-2E3CA633B6C2}"/>
              </a:ext>
            </a:extLst>
          </p:cNvPr>
          <p:cNvSpPr txBox="1">
            <a:spLocks noChangeArrowheads="1"/>
          </p:cNvSpPr>
          <p:nvPr/>
        </p:nvSpPr>
        <p:spPr bwMode="auto">
          <a:xfrm>
            <a:off x="1143000" y="3581400"/>
            <a:ext cx="7391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endParaRPr lang="en-US" altLang="en-US" sz="1800" i="0"/>
          </a:p>
        </p:txBody>
      </p:sp>
      <p:sp>
        <p:nvSpPr>
          <p:cNvPr id="143370" name="Text Box 5">
            <a:extLst>
              <a:ext uri="{FF2B5EF4-FFF2-40B4-BE49-F238E27FC236}">
                <a16:creationId xmlns:a16="http://schemas.microsoft.com/office/drawing/2014/main" id="{0BDC7C70-0406-995F-12C4-D9538D007BE6}"/>
              </a:ext>
            </a:extLst>
          </p:cNvPr>
          <p:cNvSpPr txBox="1">
            <a:spLocks noChangeArrowheads="1"/>
          </p:cNvSpPr>
          <p:nvPr/>
        </p:nvSpPr>
        <p:spPr bwMode="auto">
          <a:xfrm>
            <a:off x="762000" y="4343400"/>
            <a:ext cx="7696200"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AU" altLang="en-US" sz="2600"/>
              <a:t>“…thank you … </a:t>
            </a:r>
            <a:r>
              <a:rPr lang="en-AU" altLang="en-US" sz="2600" u="sng"/>
              <a:t>For the 1901 to 2007 period, again we agree with your result and get a non-significant and small deceleration</a:t>
            </a:r>
            <a:r>
              <a:rPr lang="en-AU" altLang="en-US" sz="2600"/>
              <a:t>.”</a:t>
            </a:r>
            <a:r>
              <a:rPr lang="en-AU" altLang="en-US" sz="2400"/>
              <a:t>  </a:t>
            </a:r>
            <a:r>
              <a:rPr lang="en-AU" altLang="en-US" sz="1400"/>
              <a:t>  (June 18, 2010 email attachment)</a:t>
            </a:r>
            <a:endParaRPr lang="en-US" altLang="en-US" sz="1400"/>
          </a:p>
        </p:txBody>
      </p:sp>
      <p:sp>
        <p:nvSpPr>
          <p:cNvPr id="114695" name="Oval 7">
            <a:extLst>
              <a:ext uri="{FF2B5EF4-FFF2-40B4-BE49-F238E27FC236}">
                <a16:creationId xmlns:a16="http://schemas.microsoft.com/office/drawing/2014/main" id="{93280AEC-8F86-D0F3-2AD0-83684CBD026E}"/>
              </a:ext>
            </a:extLst>
          </p:cNvPr>
          <p:cNvSpPr>
            <a:spLocks noChangeArrowheads="1"/>
          </p:cNvSpPr>
          <p:nvPr/>
        </p:nvSpPr>
        <p:spPr bwMode="auto">
          <a:xfrm>
            <a:off x="1447800" y="5105400"/>
            <a:ext cx="2133600" cy="685800"/>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sz="1800" i="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43363">
                                            <p:txEl>
                                              <p:pRg st="2" end="2"/>
                                            </p:txEl>
                                          </p:spTgt>
                                        </p:tgtEl>
                                        <p:attrNameLst>
                                          <p:attrName>style.visibility</p:attrName>
                                        </p:attrNameLst>
                                      </p:cBhvr>
                                      <p:to>
                                        <p:strVal val="visible"/>
                                      </p:to>
                                    </p:set>
                                    <p:anim calcmode="lin" valueType="num">
                                      <p:cBhvr additive="base">
                                        <p:cTn id="7" dur="500" fill="hold"/>
                                        <p:tgtEl>
                                          <p:spTgt spid="14336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3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3371"/>
                                        </p:tgtEl>
                                        <p:attrNameLst>
                                          <p:attrName>style.visibility</p:attrName>
                                        </p:attrNameLst>
                                      </p:cBhvr>
                                      <p:to>
                                        <p:strVal val="visible"/>
                                      </p:to>
                                    </p:set>
                                    <p:anim calcmode="lin" valueType="num">
                                      <p:cBhvr additive="base">
                                        <p:cTn id="13" dur="500" fill="hold"/>
                                        <p:tgtEl>
                                          <p:spTgt spid="143371"/>
                                        </p:tgtEl>
                                        <p:attrNameLst>
                                          <p:attrName>ppt_x</p:attrName>
                                        </p:attrNameLst>
                                      </p:cBhvr>
                                      <p:tavLst>
                                        <p:tav tm="0">
                                          <p:val>
                                            <p:strVal val="#ppt_x"/>
                                          </p:val>
                                        </p:tav>
                                        <p:tav tm="100000">
                                          <p:val>
                                            <p:strVal val="#ppt_x"/>
                                          </p:val>
                                        </p:tav>
                                      </p:tavLst>
                                    </p:anim>
                                    <p:anim calcmode="lin" valueType="num">
                                      <p:cBhvr additive="base">
                                        <p:cTn id="14" dur="500" fill="hold"/>
                                        <p:tgtEl>
                                          <p:spTgt spid="143371"/>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43370"/>
                                        </p:tgtEl>
                                        <p:attrNameLst>
                                          <p:attrName>style.visibility</p:attrName>
                                        </p:attrNameLst>
                                      </p:cBhvr>
                                      <p:to>
                                        <p:strVal val="visible"/>
                                      </p:to>
                                    </p:set>
                                    <p:anim calcmode="lin" valueType="num">
                                      <p:cBhvr additive="base">
                                        <p:cTn id="17" dur="500" fill="hold"/>
                                        <p:tgtEl>
                                          <p:spTgt spid="143370"/>
                                        </p:tgtEl>
                                        <p:attrNameLst>
                                          <p:attrName>ppt_x</p:attrName>
                                        </p:attrNameLst>
                                      </p:cBhvr>
                                      <p:tavLst>
                                        <p:tav tm="0">
                                          <p:val>
                                            <p:strVal val="#ppt_x"/>
                                          </p:val>
                                        </p:tav>
                                        <p:tav tm="100000">
                                          <p:val>
                                            <p:strVal val="#ppt_x"/>
                                          </p:val>
                                        </p:tav>
                                      </p:tavLst>
                                    </p:anim>
                                    <p:anim calcmode="lin" valueType="num">
                                      <p:cBhvr additive="base">
                                        <p:cTn id="18" dur="500" fill="hold"/>
                                        <p:tgtEl>
                                          <p:spTgt spid="143370"/>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14695"/>
                                        </p:tgtEl>
                                        <p:attrNameLst>
                                          <p:attrName>style.visibility</p:attrName>
                                        </p:attrNameLst>
                                      </p:cBhvr>
                                      <p:to>
                                        <p:strVal val="visible"/>
                                      </p:to>
                                    </p:set>
                                    <p:anim calcmode="lin" valueType="num">
                                      <p:cBhvr additive="base">
                                        <p:cTn id="23" dur="500" fill="hold"/>
                                        <p:tgtEl>
                                          <p:spTgt spid="114695"/>
                                        </p:tgtEl>
                                        <p:attrNameLst>
                                          <p:attrName>ppt_x</p:attrName>
                                        </p:attrNameLst>
                                      </p:cBhvr>
                                      <p:tavLst>
                                        <p:tav tm="0">
                                          <p:val>
                                            <p:strVal val="#ppt_x"/>
                                          </p:val>
                                        </p:tav>
                                        <p:tav tm="100000">
                                          <p:val>
                                            <p:strVal val="#ppt_x"/>
                                          </p:val>
                                        </p:tav>
                                      </p:tavLst>
                                    </p:anim>
                                    <p:anim calcmode="lin" valueType="num">
                                      <p:cBhvr additive="base">
                                        <p:cTn id="24" dur="500" fill="hold"/>
                                        <p:tgtEl>
                                          <p:spTgt spid="11469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71" grpId="0"/>
      <p:bldP spid="143370" grpId="0"/>
      <p:bldP spid="11469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6" name="Title 3">
            <a:extLst>
              <a:ext uri="{FF2B5EF4-FFF2-40B4-BE49-F238E27FC236}">
                <a16:creationId xmlns:a16="http://schemas.microsoft.com/office/drawing/2014/main" id="{A9D2A52A-7272-E3E0-8AB2-B0C925937819}"/>
              </a:ext>
            </a:extLst>
          </p:cNvPr>
          <p:cNvSpPr>
            <a:spLocks/>
          </p:cNvSpPr>
          <p:nvPr/>
        </p:nvSpPr>
        <p:spPr bwMode="auto">
          <a:xfrm>
            <a:off x="684213" y="528638"/>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a:defRPr sz="4400">
                <a:solidFill>
                  <a:schemeClr val="tx1"/>
                </a:solidFill>
                <a:latin typeface="Calibri" panose="020F0502020204030204" pitchFamily="34" charset="0"/>
              </a:defRPr>
            </a:lvl1pPr>
            <a:lvl2pPr algn="ctr">
              <a:defRPr sz="4400">
                <a:solidFill>
                  <a:schemeClr val="tx1"/>
                </a:solidFill>
                <a:latin typeface="Calibri" panose="020F0502020204030204" pitchFamily="34" charset="0"/>
              </a:defRPr>
            </a:lvl2pPr>
            <a:lvl3pPr algn="ctr">
              <a:defRPr sz="4400">
                <a:solidFill>
                  <a:schemeClr val="tx1"/>
                </a:solidFill>
                <a:latin typeface="Calibri" panose="020F0502020204030204" pitchFamily="34" charset="0"/>
              </a:defRPr>
            </a:lvl3pPr>
            <a:lvl4pPr algn="ctr">
              <a:defRPr sz="4400">
                <a:solidFill>
                  <a:schemeClr val="tx1"/>
                </a:solidFill>
                <a:latin typeface="Calibri" panose="020F0502020204030204" pitchFamily="34" charset="0"/>
              </a:defRPr>
            </a:lvl4pPr>
            <a:lvl5pPr algn="ctr">
              <a:defRPr sz="4400">
                <a:solidFill>
                  <a:schemeClr val="tx1"/>
                </a:solidFill>
                <a:latin typeface="Calibri" panose="020F0502020204030204" pitchFamily="34" charset="0"/>
              </a:defRPr>
            </a:lvl5pPr>
            <a:lvl6pPr marL="457200" algn="ctr" eaLnBrk="0" fontAlgn="base" hangingPunct="0">
              <a:spcBef>
                <a:spcPct val="0"/>
              </a:spcBef>
              <a:spcAft>
                <a:spcPct val="0"/>
              </a:spcAft>
              <a:defRPr sz="4400">
                <a:solidFill>
                  <a:schemeClr val="tx1"/>
                </a:solidFill>
                <a:latin typeface="Calibri" panose="020F0502020204030204" pitchFamily="34" charset="0"/>
              </a:defRPr>
            </a:lvl6pPr>
            <a:lvl7pPr marL="914400" algn="ctr" eaLnBrk="0" fontAlgn="base" hangingPunct="0">
              <a:spcBef>
                <a:spcPct val="0"/>
              </a:spcBef>
              <a:spcAft>
                <a:spcPct val="0"/>
              </a:spcAft>
              <a:defRPr sz="4400">
                <a:solidFill>
                  <a:schemeClr val="tx1"/>
                </a:solidFill>
                <a:latin typeface="Calibri" panose="020F0502020204030204" pitchFamily="34" charset="0"/>
              </a:defRPr>
            </a:lvl7pPr>
            <a:lvl8pPr marL="1371600" algn="ctr" eaLnBrk="0" fontAlgn="base" hangingPunct="0">
              <a:spcBef>
                <a:spcPct val="0"/>
              </a:spcBef>
              <a:spcAft>
                <a:spcPct val="0"/>
              </a:spcAft>
              <a:defRPr sz="4400">
                <a:solidFill>
                  <a:schemeClr val="tx1"/>
                </a:solidFill>
                <a:latin typeface="Calibri" panose="020F0502020204030204" pitchFamily="34" charset="0"/>
              </a:defRPr>
            </a:lvl8pPr>
            <a:lvl9pPr marL="1828800" algn="ctr" eaLnBrk="0" fontAlgn="base" hangingPunct="0">
              <a:spcBef>
                <a:spcPct val="0"/>
              </a:spcBef>
              <a:spcAft>
                <a:spcPct val="0"/>
              </a:spcAft>
              <a:defRPr sz="4400">
                <a:solidFill>
                  <a:schemeClr val="tx1"/>
                </a:solidFill>
                <a:latin typeface="Calibri" panose="020F0502020204030204" pitchFamily="34" charset="0"/>
              </a:defRPr>
            </a:lvl9pPr>
          </a:lstStyle>
          <a:p>
            <a:r>
              <a:rPr lang="en-US" altLang="en-US" i="0"/>
              <a:t>Sources for the error:</a:t>
            </a:r>
          </a:p>
        </p:txBody>
      </p:sp>
      <p:sp>
        <p:nvSpPr>
          <p:cNvPr id="61442" name="Title 3">
            <a:extLst>
              <a:ext uri="{FF2B5EF4-FFF2-40B4-BE49-F238E27FC236}">
                <a16:creationId xmlns:a16="http://schemas.microsoft.com/office/drawing/2014/main" id="{F7F37DD5-1CB6-6717-5B4F-15C81B856CC5}"/>
              </a:ext>
            </a:extLst>
          </p:cNvPr>
          <p:cNvSpPr>
            <a:spLocks noGrp="1"/>
          </p:cNvSpPr>
          <p:nvPr>
            <p:ph type="ctrTitle" idx="4294967295"/>
          </p:nvPr>
        </p:nvSpPr>
        <p:spPr>
          <a:xfrm>
            <a:off x="685800" y="228600"/>
            <a:ext cx="7772400" cy="533400"/>
          </a:xfrm>
        </p:spPr>
        <p:txBody>
          <a:bodyPr/>
          <a:lstStyle/>
          <a:p>
            <a:r>
              <a:rPr lang="en-US" altLang="en-US" sz="2400" u="sng"/>
              <a:t>Acceleration myth</a:t>
            </a:r>
          </a:p>
        </p:txBody>
      </p:sp>
      <p:sp>
        <p:nvSpPr>
          <p:cNvPr id="88069" name="Text Box 5">
            <a:extLst>
              <a:ext uri="{FF2B5EF4-FFF2-40B4-BE49-F238E27FC236}">
                <a16:creationId xmlns:a16="http://schemas.microsoft.com/office/drawing/2014/main" id="{3A86A541-55CD-2C1F-AFF4-CD327D88F09D}"/>
              </a:ext>
            </a:extLst>
          </p:cNvPr>
          <p:cNvSpPr txBox="1">
            <a:spLocks noChangeArrowheads="1"/>
          </p:cNvSpPr>
          <p:nvPr/>
        </p:nvSpPr>
        <p:spPr bwMode="auto">
          <a:xfrm>
            <a:off x="838200" y="4114800"/>
            <a:ext cx="76200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anose="020F0502020204030204" pitchFamily="34" charset="0"/>
              </a:defRPr>
            </a:lvl1pPr>
            <a:lvl2pPr marL="742950" indent="-285750" algn="l">
              <a:defRPr>
                <a:solidFill>
                  <a:schemeClr val="tx1"/>
                </a:solidFill>
                <a:latin typeface="Calibri" panose="020F0502020204030204" pitchFamily="34" charset="0"/>
              </a:defRPr>
            </a:lvl2pPr>
            <a:lvl3pPr marL="1143000" indent="-228600" algn="l">
              <a:defRPr>
                <a:solidFill>
                  <a:schemeClr val="tx1"/>
                </a:solidFill>
                <a:latin typeface="Calibri" panose="020F0502020204030204" pitchFamily="34" charset="0"/>
              </a:defRPr>
            </a:lvl3pPr>
            <a:lvl4pPr marL="1600200" indent="-228600" algn="l">
              <a:defRPr>
                <a:solidFill>
                  <a:schemeClr val="tx1"/>
                </a:solidFill>
                <a:latin typeface="Calibri" panose="020F0502020204030204" pitchFamily="34" charset="0"/>
              </a:defRPr>
            </a:lvl4pPr>
            <a:lvl5pPr marL="2057400" indent="-228600" algn="l">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buFontTx/>
              <a:buChar char="•"/>
            </a:pPr>
            <a:r>
              <a:rPr lang="en-US" altLang="en-US" sz="2400" i="0"/>
              <a:t> Confusion: tide gauge vs. satellite data</a:t>
            </a:r>
          </a:p>
          <a:p>
            <a:pPr eaLnBrk="1" hangingPunct="1">
              <a:spcBef>
                <a:spcPct val="50000"/>
              </a:spcBef>
              <a:buFontTx/>
              <a:buChar char="•"/>
            </a:pPr>
            <a:r>
              <a:rPr lang="en-US" altLang="en-US" sz="2400" i="0"/>
              <a:t> Church &amp; White (2006)</a:t>
            </a:r>
          </a:p>
          <a:p>
            <a:pPr eaLnBrk="1" hangingPunct="1">
              <a:spcBef>
                <a:spcPct val="50000"/>
              </a:spcBef>
              <a:buFontTx/>
              <a:buChar char="•"/>
            </a:pPr>
            <a:r>
              <a:rPr lang="en-US" altLang="en-US" sz="2400" i="0"/>
              <a:t> Rahmstorf (2007)</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88069">
                                            <p:txEl>
                                              <p:pRg st="0" end="0"/>
                                            </p:txEl>
                                          </p:spTgt>
                                        </p:tgtEl>
                                      </p:cBhvr>
                                    </p:animEffect>
                                    <p:set>
                                      <p:cBhvr>
                                        <p:cTn id="7" dur="1" fill="hold">
                                          <p:stCondLst>
                                            <p:cond delay="499"/>
                                          </p:stCondLst>
                                        </p:cTn>
                                        <p:tgtEl>
                                          <p:spTgt spid="88069">
                                            <p:txEl>
                                              <p:pRg st="0" end="0"/>
                                            </p:txEl>
                                          </p:spTgt>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88069">
                                            <p:txEl>
                                              <p:pRg st="1" end="1"/>
                                            </p:txEl>
                                          </p:spTgt>
                                        </p:tgtEl>
                                      </p:cBhvr>
                                    </p:animEffect>
                                    <p:set>
                                      <p:cBhvr>
                                        <p:cTn id="10" dur="1" fill="hold">
                                          <p:stCondLst>
                                            <p:cond delay="499"/>
                                          </p:stCondLst>
                                        </p:cTn>
                                        <p:tgtEl>
                                          <p:spTgt spid="88069">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51" name="Title 1">
            <a:extLst>
              <a:ext uri="{FF2B5EF4-FFF2-40B4-BE49-F238E27FC236}">
                <a16:creationId xmlns:a16="http://schemas.microsoft.com/office/drawing/2014/main" id="{7C5C60CD-60CA-AA68-07BA-43F1640CCC7A}"/>
              </a:ext>
            </a:extLst>
          </p:cNvPr>
          <p:cNvSpPr>
            <a:spLocks/>
          </p:cNvSpPr>
          <p:nvPr/>
        </p:nvSpPr>
        <p:spPr bwMode="auto">
          <a:xfrm>
            <a:off x="609600" y="4270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a:defRPr sz="4400">
                <a:solidFill>
                  <a:schemeClr val="tx1"/>
                </a:solidFill>
                <a:latin typeface="Calibri" panose="020F0502020204030204" pitchFamily="34" charset="0"/>
              </a:defRPr>
            </a:lvl1pPr>
            <a:lvl2pPr algn="ctr">
              <a:defRPr sz="4400">
                <a:solidFill>
                  <a:schemeClr val="tx1"/>
                </a:solidFill>
                <a:latin typeface="Calibri" panose="020F0502020204030204" pitchFamily="34" charset="0"/>
              </a:defRPr>
            </a:lvl2pPr>
            <a:lvl3pPr algn="ctr">
              <a:defRPr sz="4400">
                <a:solidFill>
                  <a:schemeClr val="tx1"/>
                </a:solidFill>
                <a:latin typeface="Calibri" panose="020F0502020204030204" pitchFamily="34" charset="0"/>
              </a:defRPr>
            </a:lvl3pPr>
            <a:lvl4pPr algn="ctr">
              <a:defRPr sz="4400">
                <a:solidFill>
                  <a:schemeClr val="tx1"/>
                </a:solidFill>
                <a:latin typeface="Calibri" panose="020F0502020204030204" pitchFamily="34" charset="0"/>
              </a:defRPr>
            </a:lvl4pPr>
            <a:lvl5pPr algn="ctr">
              <a:defRPr sz="4400">
                <a:solidFill>
                  <a:schemeClr val="tx1"/>
                </a:solidFill>
                <a:latin typeface="Calibri" panose="020F0502020204030204" pitchFamily="34" charset="0"/>
              </a:defRPr>
            </a:lvl5pPr>
            <a:lvl6pPr marL="457200" algn="ctr" eaLnBrk="0" fontAlgn="base" hangingPunct="0">
              <a:spcBef>
                <a:spcPct val="0"/>
              </a:spcBef>
              <a:spcAft>
                <a:spcPct val="0"/>
              </a:spcAft>
              <a:defRPr sz="4400">
                <a:solidFill>
                  <a:schemeClr val="tx1"/>
                </a:solidFill>
                <a:latin typeface="Calibri" panose="020F0502020204030204" pitchFamily="34" charset="0"/>
              </a:defRPr>
            </a:lvl6pPr>
            <a:lvl7pPr marL="914400" algn="ctr" eaLnBrk="0" fontAlgn="base" hangingPunct="0">
              <a:spcBef>
                <a:spcPct val="0"/>
              </a:spcBef>
              <a:spcAft>
                <a:spcPct val="0"/>
              </a:spcAft>
              <a:defRPr sz="4400">
                <a:solidFill>
                  <a:schemeClr val="tx1"/>
                </a:solidFill>
                <a:latin typeface="Calibri" panose="020F0502020204030204" pitchFamily="34" charset="0"/>
              </a:defRPr>
            </a:lvl7pPr>
            <a:lvl8pPr marL="1371600" algn="ctr" eaLnBrk="0" fontAlgn="base" hangingPunct="0">
              <a:spcBef>
                <a:spcPct val="0"/>
              </a:spcBef>
              <a:spcAft>
                <a:spcPct val="0"/>
              </a:spcAft>
              <a:defRPr sz="4400">
                <a:solidFill>
                  <a:schemeClr val="tx1"/>
                </a:solidFill>
                <a:latin typeface="Calibri" panose="020F0502020204030204" pitchFamily="34" charset="0"/>
              </a:defRPr>
            </a:lvl8pPr>
            <a:lvl9pPr marL="1828800" algn="ctr" eaLnBrk="0" fontAlgn="base" hangingPunct="0">
              <a:spcBef>
                <a:spcPct val="0"/>
              </a:spcBef>
              <a:spcAft>
                <a:spcPct val="0"/>
              </a:spcAft>
              <a:defRPr sz="4400">
                <a:solidFill>
                  <a:schemeClr val="tx1"/>
                </a:solidFill>
                <a:latin typeface="Calibri" panose="020F0502020204030204" pitchFamily="34" charset="0"/>
              </a:defRPr>
            </a:lvl9pPr>
          </a:lstStyle>
          <a:p>
            <a:pPr eaLnBrk="1" hangingPunct="1"/>
            <a:r>
              <a:rPr lang="en-US" altLang="en-US" sz="2400" b="1" i="0">
                <a:solidFill>
                  <a:srgbClr val="FFFFFF"/>
                </a:solidFill>
              </a:rPr>
              <a:t>CRC Science Panel Report</a:t>
            </a:r>
          </a:p>
        </p:txBody>
      </p:sp>
      <p:sp>
        <p:nvSpPr>
          <p:cNvPr id="159746" name="Title 1">
            <a:extLst>
              <a:ext uri="{FF2B5EF4-FFF2-40B4-BE49-F238E27FC236}">
                <a16:creationId xmlns:a16="http://schemas.microsoft.com/office/drawing/2014/main" id="{F5A2AD0E-DD6D-5201-9DEB-1B5064621350}"/>
              </a:ext>
            </a:extLst>
          </p:cNvPr>
          <p:cNvSpPr>
            <a:spLocks noGrp="1"/>
          </p:cNvSpPr>
          <p:nvPr>
            <p:ph type="ctrTitle" idx="4294967295"/>
          </p:nvPr>
        </p:nvSpPr>
        <p:spPr>
          <a:xfrm>
            <a:off x="685800" y="1524000"/>
            <a:ext cx="8077200" cy="1447800"/>
          </a:xfrm>
        </p:spPr>
        <p:txBody>
          <a:bodyPr/>
          <a:lstStyle/>
          <a:p>
            <a:pPr algn="l"/>
            <a:r>
              <a:rPr lang="en-US" altLang="en-US" sz="2800" i="1"/>
              <a:t>“the Science Panel believes that the Rahmstorf method is </a:t>
            </a:r>
            <a:r>
              <a:rPr lang="en-US" altLang="en-US" sz="2800" i="1" u="sng"/>
              <a:t>robust</a:t>
            </a:r>
            <a:r>
              <a:rPr lang="en-US" altLang="en-US" sz="2800" i="1"/>
              <a:t> and 1.4 meters a reasonable upper limit for projected rise.”</a:t>
            </a:r>
            <a:r>
              <a:rPr lang="en-US" altLang="en-US" sz="3200" i="1"/>
              <a:t>    </a:t>
            </a:r>
            <a:r>
              <a:rPr lang="en-US" altLang="en-US" sz="2400"/>
              <a:t>[2010 NC SLR AR, p.11]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20" name="Rectangle 4">
            <a:extLst>
              <a:ext uri="{FF2B5EF4-FFF2-40B4-BE49-F238E27FC236}">
                <a16:creationId xmlns:a16="http://schemas.microsoft.com/office/drawing/2014/main" id="{75AD26E1-86BA-2F81-9BC3-9749CD11153D}"/>
              </a:ext>
            </a:extLst>
          </p:cNvPr>
          <p:cNvSpPr>
            <a:spLocks noChangeArrowheads="1"/>
          </p:cNvSpPr>
          <p:nvPr/>
        </p:nvSpPr>
        <p:spPr bwMode="auto">
          <a:xfrm>
            <a:off x="685800" y="914400"/>
            <a:ext cx="7848600" cy="3743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r>
              <a:rPr lang="en-US" altLang="en-US" sz="2400" b="1"/>
              <a:t>“Rahmstorf (2007) presented an approach ... based on a proposed linear relationship ... We find no such linear relationship. Although we agree that there is considerable uncertainty in the prediction of future sea-level rise, this approach does not meaningfully contribute to quantifying that uncertainty”</a:t>
            </a:r>
          </a:p>
          <a:p>
            <a:pPr algn="l"/>
            <a:endParaRPr lang="en-US" altLang="en-US" sz="2400" b="1"/>
          </a:p>
          <a:p>
            <a:pPr algn="l"/>
            <a:r>
              <a:rPr lang="en-US" altLang="en-US" sz="2400" i="0"/>
              <a:t>Holgate, S., Jevrejeva, S., Woodworth, P., and Brewer, S., 2007.  Comment on “A semiempirical approach to projecting future sea level rise.” </a:t>
            </a:r>
            <a:r>
              <a:rPr lang="en-US" altLang="en-US" sz="2400" i="0">
                <a:hlinkClick r:id="rId2"/>
              </a:rPr>
              <a:t>Science, 317, 1866</a:t>
            </a:r>
            <a:r>
              <a:rPr lang="en-US" altLang="en-US" sz="2400" i="0"/>
              <a: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a:extLst>
              <a:ext uri="{FF2B5EF4-FFF2-40B4-BE49-F238E27FC236}">
                <a16:creationId xmlns:a16="http://schemas.microsoft.com/office/drawing/2014/main" id="{3101308A-BA1A-D77B-E041-2172A0A81AB5}"/>
              </a:ext>
            </a:extLst>
          </p:cNvPr>
          <p:cNvSpPr>
            <a:spLocks noChangeArrowheads="1"/>
          </p:cNvSpPr>
          <p:nvPr/>
        </p:nvSpPr>
        <p:spPr bwMode="auto">
          <a:xfrm>
            <a:off x="685800" y="914400"/>
            <a:ext cx="7848600" cy="2647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r>
              <a:rPr lang="en-US" altLang="en-US" sz="2400" b="1"/>
              <a:t>“...this statistical analysis (Rahmstorf, 2007) is based on an application of statistics ... violating basic assumptions of the statistical methods used.”</a:t>
            </a:r>
          </a:p>
          <a:p>
            <a:pPr algn="l"/>
            <a:endParaRPr lang="en-US" altLang="en-US" sz="2400" b="1"/>
          </a:p>
          <a:p>
            <a:pPr algn="l"/>
            <a:r>
              <a:rPr lang="en-US" altLang="en-US" sz="2400" i="0"/>
              <a:t>Schmith, T., Johansen, S., and Thejll, 2007.  Comment on “A Semi-Empirical Approach to projecting Future Sea-Level Rise,” </a:t>
            </a:r>
            <a:r>
              <a:rPr lang="en-US" altLang="en-US" sz="2400" i="0">
                <a:hlinkClick r:id="rId2"/>
              </a:rPr>
              <a:t>Science, 317, 1866c</a:t>
            </a:r>
            <a:r>
              <a:rPr lang="en-US" altLang="en-US" sz="2400" i="0"/>
              <a:t>.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a:extLst>
              <a:ext uri="{FF2B5EF4-FFF2-40B4-BE49-F238E27FC236}">
                <a16:creationId xmlns:a16="http://schemas.microsoft.com/office/drawing/2014/main" id="{F0BC3805-8A60-33AF-6C4C-BFC4BDF59929}"/>
              </a:ext>
            </a:extLst>
          </p:cNvPr>
          <p:cNvSpPr>
            <a:spLocks noChangeArrowheads="1"/>
          </p:cNvSpPr>
          <p:nvPr/>
        </p:nvSpPr>
        <p:spPr bwMode="auto">
          <a:xfrm>
            <a:off x="685800" y="914400"/>
            <a:ext cx="7848600" cy="3743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r>
              <a:rPr lang="en-US" altLang="en-US" sz="2400" b="1"/>
              <a:t>“Rahmstorf and Vermeer (2011) have been selective in showing only data that appear to match their modeling and not the data that strongly disagree”</a:t>
            </a:r>
          </a:p>
          <a:p>
            <a:pPr algn="l"/>
            <a:endParaRPr lang="en-US" altLang="en-US" sz="2400" b="1"/>
          </a:p>
          <a:p>
            <a:pPr algn="l"/>
            <a:r>
              <a:rPr lang="en-US" altLang="en-US" sz="2400" i="0"/>
              <a:t>Houston, J.R. and Dean, R.G., 2011b. Discussion of “Sea-Level Acceleration Based on U.S. Tide Gauges and Extensions of Previous Global-Gauge Analyses” by J.R. Houston and R.G. Dean (</a:t>
            </a:r>
            <a:r>
              <a:rPr lang="en-US" altLang="en-US" sz="2400" i="0">
                <a:hlinkClick r:id="rId2"/>
              </a:rPr>
              <a:t>Journal of Coastal Research, 27[3], 409-417, 2011</a:t>
            </a:r>
            <a:r>
              <a:rPr lang="en-US" altLang="en-US" sz="2400" i="0"/>
              <a:t>): Response to Discussion by S. Rahmstorf and M. Vermeer (2011).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Title 1">
            <a:extLst>
              <a:ext uri="{FF2B5EF4-FFF2-40B4-BE49-F238E27FC236}">
                <a16:creationId xmlns:a16="http://schemas.microsoft.com/office/drawing/2014/main" id="{04B942A9-E434-BE68-C7B7-33518467C8E4}"/>
              </a:ext>
            </a:extLst>
          </p:cNvPr>
          <p:cNvSpPr>
            <a:spLocks/>
          </p:cNvSpPr>
          <p:nvPr/>
        </p:nvSpPr>
        <p:spPr bwMode="auto">
          <a:xfrm>
            <a:off x="609600" y="4270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a:defRPr sz="4400">
                <a:solidFill>
                  <a:schemeClr val="tx1"/>
                </a:solidFill>
                <a:latin typeface="Calibri" panose="020F0502020204030204" pitchFamily="34" charset="0"/>
              </a:defRPr>
            </a:lvl1pPr>
            <a:lvl2pPr algn="ctr">
              <a:defRPr sz="4400">
                <a:solidFill>
                  <a:schemeClr val="tx1"/>
                </a:solidFill>
                <a:latin typeface="Calibri" panose="020F0502020204030204" pitchFamily="34" charset="0"/>
              </a:defRPr>
            </a:lvl2pPr>
            <a:lvl3pPr algn="ctr">
              <a:defRPr sz="4400">
                <a:solidFill>
                  <a:schemeClr val="tx1"/>
                </a:solidFill>
                <a:latin typeface="Calibri" panose="020F0502020204030204" pitchFamily="34" charset="0"/>
              </a:defRPr>
            </a:lvl3pPr>
            <a:lvl4pPr algn="ctr">
              <a:defRPr sz="4400">
                <a:solidFill>
                  <a:schemeClr val="tx1"/>
                </a:solidFill>
                <a:latin typeface="Calibri" panose="020F0502020204030204" pitchFamily="34" charset="0"/>
              </a:defRPr>
            </a:lvl4pPr>
            <a:lvl5pPr algn="ctr">
              <a:defRPr sz="4400">
                <a:solidFill>
                  <a:schemeClr val="tx1"/>
                </a:solidFill>
                <a:latin typeface="Calibri" panose="020F0502020204030204" pitchFamily="34" charset="0"/>
              </a:defRPr>
            </a:lvl5pPr>
            <a:lvl6pPr marL="457200" algn="ctr" eaLnBrk="0" fontAlgn="base" hangingPunct="0">
              <a:spcBef>
                <a:spcPct val="0"/>
              </a:spcBef>
              <a:spcAft>
                <a:spcPct val="0"/>
              </a:spcAft>
              <a:defRPr sz="4400">
                <a:solidFill>
                  <a:schemeClr val="tx1"/>
                </a:solidFill>
                <a:latin typeface="Calibri" panose="020F0502020204030204" pitchFamily="34" charset="0"/>
              </a:defRPr>
            </a:lvl6pPr>
            <a:lvl7pPr marL="914400" algn="ctr" eaLnBrk="0" fontAlgn="base" hangingPunct="0">
              <a:spcBef>
                <a:spcPct val="0"/>
              </a:spcBef>
              <a:spcAft>
                <a:spcPct val="0"/>
              </a:spcAft>
              <a:defRPr sz="4400">
                <a:solidFill>
                  <a:schemeClr val="tx1"/>
                </a:solidFill>
                <a:latin typeface="Calibri" panose="020F0502020204030204" pitchFamily="34" charset="0"/>
              </a:defRPr>
            </a:lvl7pPr>
            <a:lvl8pPr marL="1371600" algn="ctr" eaLnBrk="0" fontAlgn="base" hangingPunct="0">
              <a:spcBef>
                <a:spcPct val="0"/>
              </a:spcBef>
              <a:spcAft>
                <a:spcPct val="0"/>
              </a:spcAft>
              <a:defRPr sz="4400">
                <a:solidFill>
                  <a:schemeClr val="tx1"/>
                </a:solidFill>
                <a:latin typeface="Calibri" panose="020F0502020204030204" pitchFamily="34" charset="0"/>
              </a:defRPr>
            </a:lvl8pPr>
            <a:lvl9pPr marL="1828800" algn="ctr" eaLnBrk="0" fontAlgn="base" hangingPunct="0">
              <a:spcBef>
                <a:spcPct val="0"/>
              </a:spcBef>
              <a:spcAft>
                <a:spcPct val="0"/>
              </a:spcAft>
              <a:defRPr sz="4400">
                <a:solidFill>
                  <a:schemeClr val="tx1"/>
                </a:solidFill>
                <a:latin typeface="Calibri" panose="020F0502020204030204" pitchFamily="34" charset="0"/>
              </a:defRPr>
            </a:lvl9pPr>
          </a:lstStyle>
          <a:p>
            <a:pPr eaLnBrk="1" hangingPunct="1"/>
            <a:r>
              <a:rPr lang="en-US" altLang="en-US" sz="2400" b="1" i="0">
                <a:solidFill>
                  <a:srgbClr val="FFFFFF"/>
                </a:solidFill>
              </a:rPr>
              <a:t>CRC Science Panel Report</a:t>
            </a:r>
          </a:p>
        </p:txBody>
      </p:sp>
      <p:sp>
        <p:nvSpPr>
          <p:cNvPr id="217091" name="Title 1">
            <a:extLst>
              <a:ext uri="{FF2B5EF4-FFF2-40B4-BE49-F238E27FC236}">
                <a16:creationId xmlns:a16="http://schemas.microsoft.com/office/drawing/2014/main" id="{81E4D655-5000-0A0E-EA7A-45CA64A42C3F}"/>
              </a:ext>
            </a:extLst>
          </p:cNvPr>
          <p:cNvSpPr>
            <a:spLocks noGrp="1"/>
          </p:cNvSpPr>
          <p:nvPr>
            <p:ph type="ctrTitle" idx="4294967295"/>
          </p:nvPr>
        </p:nvSpPr>
        <p:spPr>
          <a:xfrm>
            <a:off x="685800" y="1524000"/>
            <a:ext cx="8077200" cy="1447800"/>
          </a:xfrm>
        </p:spPr>
        <p:txBody>
          <a:bodyPr/>
          <a:lstStyle/>
          <a:p>
            <a:pPr algn="l"/>
            <a:r>
              <a:rPr lang="en-US" altLang="en-US" sz="2800" i="1"/>
              <a:t>“the Science Panel believes that the Rahmstorf method is </a:t>
            </a:r>
            <a:r>
              <a:rPr lang="en-US" altLang="en-US" sz="2800" i="1" u="sng"/>
              <a:t>robust</a:t>
            </a:r>
            <a:r>
              <a:rPr lang="en-US" altLang="en-US" sz="2800" i="1"/>
              <a:t> and 1.4 meters a reasonable upper limit for projected rise.”</a:t>
            </a:r>
            <a:r>
              <a:rPr lang="en-US" altLang="en-US" sz="3200" i="1"/>
              <a:t>    </a:t>
            </a:r>
            <a:r>
              <a:rPr lang="en-US" altLang="en-US" sz="2400"/>
              <a:t>[2010 NC SLR AR, p.11]</a:t>
            </a:r>
          </a:p>
        </p:txBody>
      </p:sp>
      <p:sp>
        <p:nvSpPr>
          <p:cNvPr id="217092" name="Title 1">
            <a:extLst>
              <a:ext uri="{FF2B5EF4-FFF2-40B4-BE49-F238E27FC236}">
                <a16:creationId xmlns:a16="http://schemas.microsoft.com/office/drawing/2014/main" id="{395E786E-494B-49A4-305B-5C55B23541E1}"/>
              </a:ext>
            </a:extLst>
          </p:cNvPr>
          <p:cNvSpPr>
            <a:spLocks/>
          </p:cNvSpPr>
          <p:nvPr/>
        </p:nvSpPr>
        <p:spPr bwMode="auto">
          <a:xfrm>
            <a:off x="609600" y="3048000"/>
            <a:ext cx="8001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a:defRPr sz="4400">
                <a:solidFill>
                  <a:schemeClr val="tx1"/>
                </a:solidFill>
                <a:latin typeface="Calibri" panose="020F0502020204030204" pitchFamily="34" charset="0"/>
              </a:defRPr>
            </a:lvl1pPr>
            <a:lvl2pPr algn="ctr">
              <a:defRPr sz="4400">
                <a:solidFill>
                  <a:schemeClr val="tx1"/>
                </a:solidFill>
                <a:latin typeface="Calibri" panose="020F0502020204030204" pitchFamily="34" charset="0"/>
              </a:defRPr>
            </a:lvl2pPr>
            <a:lvl3pPr algn="ctr">
              <a:defRPr sz="4400">
                <a:solidFill>
                  <a:schemeClr val="tx1"/>
                </a:solidFill>
                <a:latin typeface="Calibri" panose="020F0502020204030204" pitchFamily="34" charset="0"/>
              </a:defRPr>
            </a:lvl3pPr>
            <a:lvl4pPr algn="ctr">
              <a:defRPr sz="4400">
                <a:solidFill>
                  <a:schemeClr val="tx1"/>
                </a:solidFill>
                <a:latin typeface="Calibri" panose="020F0502020204030204" pitchFamily="34" charset="0"/>
              </a:defRPr>
            </a:lvl4pPr>
            <a:lvl5pPr algn="ctr">
              <a:defRPr sz="4400">
                <a:solidFill>
                  <a:schemeClr val="tx1"/>
                </a:solidFill>
                <a:latin typeface="Calibri" panose="020F0502020204030204" pitchFamily="34" charset="0"/>
              </a:defRPr>
            </a:lvl5pPr>
            <a:lvl6pPr marL="457200" algn="ctr" eaLnBrk="0" fontAlgn="base" hangingPunct="0">
              <a:spcBef>
                <a:spcPct val="0"/>
              </a:spcBef>
              <a:spcAft>
                <a:spcPct val="0"/>
              </a:spcAft>
              <a:defRPr sz="4400">
                <a:solidFill>
                  <a:schemeClr val="tx1"/>
                </a:solidFill>
                <a:latin typeface="Calibri" panose="020F0502020204030204" pitchFamily="34" charset="0"/>
              </a:defRPr>
            </a:lvl6pPr>
            <a:lvl7pPr marL="914400" algn="ctr" eaLnBrk="0" fontAlgn="base" hangingPunct="0">
              <a:spcBef>
                <a:spcPct val="0"/>
              </a:spcBef>
              <a:spcAft>
                <a:spcPct val="0"/>
              </a:spcAft>
              <a:defRPr sz="4400">
                <a:solidFill>
                  <a:schemeClr val="tx1"/>
                </a:solidFill>
                <a:latin typeface="Calibri" panose="020F0502020204030204" pitchFamily="34" charset="0"/>
              </a:defRPr>
            </a:lvl7pPr>
            <a:lvl8pPr marL="1371600" algn="ctr" eaLnBrk="0" fontAlgn="base" hangingPunct="0">
              <a:spcBef>
                <a:spcPct val="0"/>
              </a:spcBef>
              <a:spcAft>
                <a:spcPct val="0"/>
              </a:spcAft>
              <a:defRPr sz="4400">
                <a:solidFill>
                  <a:schemeClr val="tx1"/>
                </a:solidFill>
                <a:latin typeface="Calibri" panose="020F0502020204030204" pitchFamily="34" charset="0"/>
              </a:defRPr>
            </a:lvl8pPr>
            <a:lvl9pPr marL="1828800" algn="ctr" eaLnBrk="0" fontAlgn="base" hangingPunct="0">
              <a:spcBef>
                <a:spcPct val="0"/>
              </a:spcBef>
              <a:spcAft>
                <a:spcPct val="0"/>
              </a:spcAft>
              <a:defRPr sz="4400">
                <a:solidFill>
                  <a:schemeClr val="tx1"/>
                </a:solidFill>
                <a:latin typeface="Calibri" panose="020F0502020204030204" pitchFamily="34" charset="0"/>
              </a:defRPr>
            </a:lvl9pPr>
          </a:lstStyle>
          <a:p>
            <a:pPr algn="l"/>
            <a:r>
              <a:rPr lang="en-US" altLang="en-US" sz="2800"/>
              <a:t>“In hindsight, the averaging period of 11 years that we used in the 2007 Science paper was too short to determine a </a:t>
            </a:r>
            <a:r>
              <a:rPr lang="en-US" altLang="en-US" sz="2800" u="sng"/>
              <a:t>robust</a:t>
            </a:r>
            <a:r>
              <a:rPr lang="en-US" altLang="en-US" sz="2800"/>
              <a:t> climate trend…</a:t>
            </a:r>
            <a:br>
              <a:rPr lang="en-US" altLang="en-US" sz="2800"/>
            </a:br>
            <a:r>
              <a:rPr lang="en-US" altLang="en-US" sz="2000" i="0"/>
              <a:t>[Stefan Rahmstorf's 2009 </a:t>
            </a:r>
            <a:r>
              <a:rPr lang="en-US" altLang="en-US" sz="2000" i="0">
                <a:hlinkClick r:id="rId3"/>
              </a:rPr>
              <a:t>mea culpa</a:t>
            </a:r>
            <a:r>
              <a:rPr lang="en-US" altLang="en-US" sz="2000" i="0"/>
              <a:t>, on the RealClimate blog ]</a:t>
            </a:r>
          </a:p>
        </p:txBody>
      </p:sp>
      <p:sp>
        <p:nvSpPr>
          <p:cNvPr id="217093" name="Text Box 5">
            <a:extLst>
              <a:ext uri="{FF2B5EF4-FFF2-40B4-BE49-F238E27FC236}">
                <a16:creationId xmlns:a16="http://schemas.microsoft.com/office/drawing/2014/main" id="{F7626802-4037-4CE2-8E11-524AEB90B133}"/>
              </a:ext>
            </a:extLst>
          </p:cNvPr>
          <p:cNvSpPr txBox="1">
            <a:spLocks noChangeArrowheads="1"/>
          </p:cNvSpPr>
          <p:nvPr/>
        </p:nvSpPr>
        <p:spPr bwMode="auto">
          <a:xfrm>
            <a:off x="914400" y="4800600"/>
            <a:ext cx="7239000" cy="1250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lang="en-US" altLang="en-US" sz="2800" b="1" i="0"/>
              <a:t>“It turns out that Rahmstorf has pulled an elaborate practical joke on the Community…”</a:t>
            </a:r>
            <a:r>
              <a:rPr lang="en-US" altLang="en-US" sz="2200" b="1" i="0"/>
              <a:t>   </a:t>
            </a:r>
            <a:r>
              <a:rPr lang="en-US" altLang="en-US" sz="2000" b="1" i="0"/>
              <a:t>[Steve McIntyre]</a:t>
            </a:r>
          </a:p>
        </p:txBody>
      </p:sp>
      <p:sp>
        <p:nvSpPr>
          <p:cNvPr id="217094" name="Text Box 6">
            <a:extLst>
              <a:ext uri="{FF2B5EF4-FFF2-40B4-BE49-F238E27FC236}">
                <a16:creationId xmlns:a16="http://schemas.microsoft.com/office/drawing/2014/main" id="{C9F79B49-3499-93F0-5B49-CC4887611489}"/>
              </a:ext>
            </a:extLst>
          </p:cNvPr>
          <p:cNvSpPr txBox="1">
            <a:spLocks noChangeArrowheads="1"/>
          </p:cNvSpPr>
          <p:nvPr/>
        </p:nvSpPr>
        <p:spPr bwMode="auto">
          <a:xfrm>
            <a:off x="304800" y="6248400"/>
            <a:ext cx="8382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lang="en-US" altLang="en-US" sz="2200"/>
              <a:t>More on Rahmstorf’s Method here:   </a:t>
            </a:r>
            <a:r>
              <a:rPr lang="en-US" altLang="en-US" sz="2400" i="0">
                <a:solidFill>
                  <a:srgbClr val="FFFF66"/>
                </a:solidFill>
                <a:latin typeface="Courier New" panose="02070309020205020404" pitchFamily="49" charset="0"/>
              </a:rPr>
              <a:t>tinyurl.com/rahmstuff</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7092"/>
                                        </p:tgtEl>
                                        <p:attrNameLst>
                                          <p:attrName>style.visibility</p:attrName>
                                        </p:attrNameLst>
                                      </p:cBhvr>
                                      <p:to>
                                        <p:strVal val="visible"/>
                                      </p:to>
                                    </p:set>
                                    <p:anim calcmode="lin" valueType="num">
                                      <p:cBhvr additive="base">
                                        <p:cTn id="7" dur="500" fill="hold"/>
                                        <p:tgtEl>
                                          <p:spTgt spid="217092"/>
                                        </p:tgtEl>
                                        <p:attrNameLst>
                                          <p:attrName>ppt_x</p:attrName>
                                        </p:attrNameLst>
                                      </p:cBhvr>
                                      <p:tavLst>
                                        <p:tav tm="0">
                                          <p:val>
                                            <p:strVal val="#ppt_x"/>
                                          </p:val>
                                        </p:tav>
                                        <p:tav tm="100000">
                                          <p:val>
                                            <p:strVal val="#ppt_x"/>
                                          </p:val>
                                        </p:tav>
                                      </p:tavLst>
                                    </p:anim>
                                    <p:anim calcmode="lin" valueType="num">
                                      <p:cBhvr additive="base">
                                        <p:cTn id="8" dur="500" fill="hold"/>
                                        <p:tgtEl>
                                          <p:spTgt spid="21709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7093"/>
                                        </p:tgtEl>
                                        <p:attrNameLst>
                                          <p:attrName>style.visibility</p:attrName>
                                        </p:attrNameLst>
                                      </p:cBhvr>
                                      <p:to>
                                        <p:strVal val="visible"/>
                                      </p:to>
                                    </p:set>
                                    <p:anim calcmode="lin" valueType="num">
                                      <p:cBhvr additive="base">
                                        <p:cTn id="13" dur="500" fill="hold"/>
                                        <p:tgtEl>
                                          <p:spTgt spid="217093"/>
                                        </p:tgtEl>
                                        <p:attrNameLst>
                                          <p:attrName>ppt_x</p:attrName>
                                        </p:attrNameLst>
                                      </p:cBhvr>
                                      <p:tavLst>
                                        <p:tav tm="0">
                                          <p:val>
                                            <p:strVal val="#ppt_x"/>
                                          </p:val>
                                        </p:tav>
                                        <p:tav tm="100000">
                                          <p:val>
                                            <p:strVal val="#ppt_x"/>
                                          </p:val>
                                        </p:tav>
                                      </p:tavLst>
                                    </p:anim>
                                    <p:anim calcmode="lin" valueType="num">
                                      <p:cBhvr additive="base">
                                        <p:cTn id="14" dur="500" fill="hold"/>
                                        <p:tgtEl>
                                          <p:spTgt spid="2170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092" grpId="0"/>
      <p:bldP spid="21709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5" name="Rectangle 3">
            <a:extLst>
              <a:ext uri="{FF2B5EF4-FFF2-40B4-BE49-F238E27FC236}">
                <a16:creationId xmlns:a16="http://schemas.microsoft.com/office/drawing/2014/main" id="{86A7C648-8CE5-7F80-BE44-D9906CB91A08}"/>
              </a:ext>
            </a:extLst>
          </p:cNvPr>
          <p:cNvSpPr>
            <a:spLocks noGrp="1"/>
          </p:cNvSpPr>
          <p:nvPr>
            <p:ph type="body" idx="1"/>
          </p:nvPr>
        </p:nvSpPr>
        <p:spPr>
          <a:xfrm>
            <a:off x="457200" y="1828800"/>
            <a:ext cx="8229600" cy="2362200"/>
          </a:xfrm>
        </p:spPr>
        <p:txBody>
          <a:bodyPr/>
          <a:lstStyle/>
          <a:p>
            <a:pPr>
              <a:lnSpc>
                <a:spcPct val="90000"/>
              </a:lnSpc>
            </a:pPr>
            <a:r>
              <a:rPr lang="en-US" altLang="en-US" sz="2800"/>
              <a:t>Rahmstorf “projected sea-level rise in 2100 of 0.5 to 1.4 meters above the 1990 level.”  (110 years)</a:t>
            </a:r>
          </a:p>
          <a:p>
            <a:pPr>
              <a:lnSpc>
                <a:spcPct val="90000"/>
              </a:lnSpc>
            </a:pPr>
            <a:endParaRPr lang="en-US" altLang="en-US" sz="2800"/>
          </a:p>
          <a:p>
            <a:pPr>
              <a:lnSpc>
                <a:spcPct val="90000"/>
              </a:lnSpc>
            </a:pPr>
            <a:r>
              <a:rPr lang="en-US" altLang="en-US" sz="2800"/>
              <a:t>2010 NC SLR Assessment Report projects for a </a:t>
            </a:r>
            <a:r>
              <a:rPr lang="en-US" altLang="en-US" sz="2800" u="sng"/>
              <a:t>90 year</a:t>
            </a:r>
            <a:r>
              <a:rPr lang="en-US" altLang="en-US" sz="2800"/>
              <a:t> period</a:t>
            </a:r>
          </a:p>
        </p:txBody>
      </p:sp>
      <p:sp>
        <p:nvSpPr>
          <p:cNvPr id="156679" name="Title 1">
            <a:extLst>
              <a:ext uri="{FF2B5EF4-FFF2-40B4-BE49-F238E27FC236}">
                <a16:creationId xmlns:a16="http://schemas.microsoft.com/office/drawing/2014/main" id="{EDA96F3E-2217-43FC-3D03-6D2265A320A6}"/>
              </a:ext>
            </a:extLst>
          </p:cNvPr>
          <p:cNvSpPr>
            <a:spLocks/>
          </p:cNvSpPr>
          <p:nvPr/>
        </p:nvSpPr>
        <p:spPr bwMode="auto">
          <a:xfrm>
            <a:off x="609600" y="4270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a:defRPr sz="4400">
                <a:solidFill>
                  <a:schemeClr val="tx1"/>
                </a:solidFill>
                <a:latin typeface="Calibri" panose="020F0502020204030204" pitchFamily="34" charset="0"/>
              </a:defRPr>
            </a:lvl1pPr>
            <a:lvl2pPr algn="ctr">
              <a:defRPr sz="4400">
                <a:solidFill>
                  <a:schemeClr val="tx1"/>
                </a:solidFill>
                <a:latin typeface="Calibri" panose="020F0502020204030204" pitchFamily="34" charset="0"/>
              </a:defRPr>
            </a:lvl2pPr>
            <a:lvl3pPr algn="ctr">
              <a:defRPr sz="4400">
                <a:solidFill>
                  <a:schemeClr val="tx1"/>
                </a:solidFill>
                <a:latin typeface="Calibri" panose="020F0502020204030204" pitchFamily="34" charset="0"/>
              </a:defRPr>
            </a:lvl3pPr>
            <a:lvl4pPr algn="ctr">
              <a:defRPr sz="4400">
                <a:solidFill>
                  <a:schemeClr val="tx1"/>
                </a:solidFill>
                <a:latin typeface="Calibri" panose="020F0502020204030204" pitchFamily="34" charset="0"/>
              </a:defRPr>
            </a:lvl4pPr>
            <a:lvl5pPr algn="ctr">
              <a:defRPr sz="4400">
                <a:solidFill>
                  <a:schemeClr val="tx1"/>
                </a:solidFill>
                <a:latin typeface="Calibri" panose="020F0502020204030204" pitchFamily="34" charset="0"/>
              </a:defRPr>
            </a:lvl5pPr>
            <a:lvl6pPr marL="457200" algn="ctr" eaLnBrk="0" fontAlgn="base" hangingPunct="0">
              <a:spcBef>
                <a:spcPct val="0"/>
              </a:spcBef>
              <a:spcAft>
                <a:spcPct val="0"/>
              </a:spcAft>
              <a:defRPr sz="4400">
                <a:solidFill>
                  <a:schemeClr val="tx1"/>
                </a:solidFill>
                <a:latin typeface="Calibri" panose="020F0502020204030204" pitchFamily="34" charset="0"/>
              </a:defRPr>
            </a:lvl6pPr>
            <a:lvl7pPr marL="914400" algn="ctr" eaLnBrk="0" fontAlgn="base" hangingPunct="0">
              <a:spcBef>
                <a:spcPct val="0"/>
              </a:spcBef>
              <a:spcAft>
                <a:spcPct val="0"/>
              </a:spcAft>
              <a:defRPr sz="4400">
                <a:solidFill>
                  <a:schemeClr val="tx1"/>
                </a:solidFill>
                <a:latin typeface="Calibri" panose="020F0502020204030204" pitchFamily="34" charset="0"/>
              </a:defRPr>
            </a:lvl7pPr>
            <a:lvl8pPr marL="1371600" algn="ctr" eaLnBrk="0" fontAlgn="base" hangingPunct="0">
              <a:spcBef>
                <a:spcPct val="0"/>
              </a:spcBef>
              <a:spcAft>
                <a:spcPct val="0"/>
              </a:spcAft>
              <a:defRPr sz="4400">
                <a:solidFill>
                  <a:schemeClr val="tx1"/>
                </a:solidFill>
                <a:latin typeface="Calibri" panose="020F0502020204030204" pitchFamily="34" charset="0"/>
              </a:defRPr>
            </a:lvl8pPr>
            <a:lvl9pPr marL="1828800" algn="ctr" eaLnBrk="0" fontAlgn="base" hangingPunct="0">
              <a:spcBef>
                <a:spcPct val="0"/>
              </a:spcBef>
              <a:spcAft>
                <a:spcPct val="0"/>
              </a:spcAft>
              <a:defRPr sz="4400">
                <a:solidFill>
                  <a:schemeClr val="tx1"/>
                </a:solidFill>
                <a:latin typeface="Calibri" panose="020F0502020204030204" pitchFamily="34" charset="0"/>
              </a:defRPr>
            </a:lvl9pPr>
          </a:lstStyle>
          <a:p>
            <a:pPr eaLnBrk="1" hangingPunct="1"/>
            <a:r>
              <a:rPr lang="en-US" altLang="en-US" sz="2400" b="1" i="0">
                <a:solidFill>
                  <a:srgbClr val="FFFFFF"/>
                </a:solidFill>
              </a:rPr>
              <a:t>CRC Science Panel Report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5" name="Text Box 3">
            <a:extLst>
              <a:ext uri="{FF2B5EF4-FFF2-40B4-BE49-F238E27FC236}">
                <a16:creationId xmlns:a16="http://schemas.microsoft.com/office/drawing/2014/main" id="{0076235C-065D-E89A-1C3F-BDF00A117C15}"/>
              </a:ext>
            </a:extLst>
          </p:cNvPr>
          <p:cNvSpPr txBox="1">
            <a:spLocks noChangeArrowheads="1"/>
          </p:cNvSpPr>
          <p:nvPr/>
        </p:nvSpPr>
        <p:spPr bwMode="auto">
          <a:xfrm>
            <a:off x="304800" y="1676400"/>
            <a:ext cx="8305800" cy="218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1" hangingPunct="1">
              <a:spcBef>
                <a:spcPct val="30000"/>
              </a:spcBef>
              <a:buFontTx/>
              <a:buChar char="•"/>
            </a:pPr>
            <a:r>
              <a:rPr lang="en-US" altLang="en-US" sz="3200" i="0"/>
              <a:t>Last ¾ century of anthropogenic CO</a:t>
            </a:r>
            <a:r>
              <a:rPr lang="en-US" altLang="en-US" sz="3200" i="0" baseline="-25000"/>
              <a:t>2</a:t>
            </a:r>
            <a:r>
              <a:rPr lang="en-US" altLang="en-US" sz="3200" i="0"/>
              <a:t> (&gt;30% increase) caused </a:t>
            </a:r>
            <a:r>
              <a:rPr lang="en-US" altLang="en-US" sz="3200" i="0" u="sng"/>
              <a:t>no</a:t>
            </a:r>
            <a:r>
              <a:rPr lang="en-US" altLang="en-US" sz="3200" i="0"/>
              <a:t> acceleration in SLR.</a:t>
            </a:r>
          </a:p>
          <a:p>
            <a:pPr algn="l" eaLnBrk="1" hangingPunct="1">
              <a:spcBef>
                <a:spcPct val="30000"/>
              </a:spcBef>
              <a:buFontTx/>
              <a:buChar char="•"/>
            </a:pPr>
            <a:r>
              <a:rPr lang="en-US" altLang="en-US" sz="3200" i="0"/>
              <a:t> Irrational and </a:t>
            </a:r>
            <a:r>
              <a:rPr lang="en-US" altLang="en-US" sz="3200"/>
              <a:t>unscientific</a:t>
            </a:r>
            <a:r>
              <a:rPr lang="en-US" altLang="en-US" sz="3200" i="0"/>
              <a:t> to presume that the </a:t>
            </a:r>
            <a:r>
              <a:rPr lang="en-US" altLang="en-US" sz="3200" i="0" u="sng"/>
              <a:t>next</a:t>
            </a:r>
            <a:r>
              <a:rPr lang="en-US" altLang="en-US" sz="3200" i="0"/>
              <a:t> ¾ century will be different.</a:t>
            </a:r>
          </a:p>
        </p:txBody>
      </p:sp>
      <p:sp>
        <p:nvSpPr>
          <p:cNvPr id="166918" name="Text Box 6">
            <a:extLst>
              <a:ext uri="{FF2B5EF4-FFF2-40B4-BE49-F238E27FC236}">
                <a16:creationId xmlns:a16="http://schemas.microsoft.com/office/drawing/2014/main" id="{A180CE3C-42D9-55E6-C30F-30D01E4051D5}"/>
              </a:ext>
            </a:extLst>
          </p:cNvPr>
          <p:cNvSpPr txBox="1">
            <a:spLocks noChangeArrowheads="1"/>
          </p:cNvSpPr>
          <p:nvPr/>
        </p:nvSpPr>
        <p:spPr bwMode="auto">
          <a:xfrm>
            <a:off x="914400" y="304800"/>
            <a:ext cx="731520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spcBef>
                <a:spcPct val="50000"/>
              </a:spcBef>
            </a:pPr>
            <a:r>
              <a:rPr lang="en-US" altLang="en-US" sz="3600" b="1"/>
              <a:t>We’ve done the experiment!</a:t>
            </a:r>
          </a:p>
        </p:txBody>
      </p:sp>
      <p:sp>
        <p:nvSpPr>
          <p:cNvPr id="166919" name="Text Box 7">
            <a:extLst>
              <a:ext uri="{FF2B5EF4-FFF2-40B4-BE49-F238E27FC236}">
                <a16:creationId xmlns:a16="http://schemas.microsoft.com/office/drawing/2014/main" id="{75BF8799-C8C6-082B-C455-9D8F2051AEE0}"/>
              </a:ext>
            </a:extLst>
          </p:cNvPr>
          <p:cNvSpPr txBox="1">
            <a:spLocks noChangeArrowheads="1"/>
          </p:cNvSpPr>
          <p:nvPr/>
        </p:nvSpPr>
        <p:spPr bwMode="auto">
          <a:xfrm>
            <a:off x="381000" y="4724400"/>
            <a:ext cx="8077200" cy="1373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lang="en-US" altLang="en-US" sz="2800" i="0"/>
              <a:t>Realistic projection for Wilmington and Southport is only about 7” by 2100  (10” for Morehead City,  16” for Duck)</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66915">
                                            <p:txEl>
                                              <p:pRg st="0" end="0"/>
                                            </p:txEl>
                                          </p:spTgt>
                                        </p:tgtEl>
                                        <p:attrNameLst>
                                          <p:attrName>style.visibility</p:attrName>
                                        </p:attrNameLst>
                                      </p:cBhvr>
                                      <p:to>
                                        <p:strVal val="visible"/>
                                      </p:to>
                                    </p:set>
                                    <p:anim calcmode="lin" valueType="num">
                                      <p:cBhvr additive="base">
                                        <p:cTn id="7" dur="500" fill="hold"/>
                                        <p:tgtEl>
                                          <p:spTgt spid="1669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69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66915">
                                            <p:txEl>
                                              <p:pRg st="1" end="1"/>
                                            </p:txEl>
                                          </p:spTgt>
                                        </p:tgtEl>
                                        <p:attrNameLst>
                                          <p:attrName>style.visibility</p:attrName>
                                        </p:attrNameLst>
                                      </p:cBhvr>
                                      <p:to>
                                        <p:strVal val="visible"/>
                                      </p:to>
                                    </p:set>
                                    <p:anim calcmode="lin" valueType="num">
                                      <p:cBhvr additive="base">
                                        <p:cTn id="13" dur="500" fill="hold"/>
                                        <p:tgtEl>
                                          <p:spTgt spid="16691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69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66919">
                                            <p:txEl>
                                              <p:pRg st="0" end="0"/>
                                            </p:txEl>
                                          </p:spTgt>
                                        </p:tgtEl>
                                        <p:attrNameLst>
                                          <p:attrName>style.visibility</p:attrName>
                                        </p:attrNameLst>
                                      </p:cBhvr>
                                      <p:to>
                                        <p:strVal val="visible"/>
                                      </p:to>
                                    </p:set>
                                    <p:anim calcmode="lin" valueType="num">
                                      <p:cBhvr additive="base">
                                        <p:cTn id="19" dur="500" fill="hold"/>
                                        <p:tgtEl>
                                          <p:spTgt spid="166919">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691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a:extLst>
              <a:ext uri="{FF2B5EF4-FFF2-40B4-BE49-F238E27FC236}">
                <a16:creationId xmlns:a16="http://schemas.microsoft.com/office/drawing/2014/main" id="{C56BCE1E-870E-A942-87CD-57409A8BF87E}"/>
              </a:ext>
            </a:extLst>
          </p:cNvPr>
          <p:cNvSpPr>
            <a:spLocks noGrp="1"/>
          </p:cNvSpPr>
          <p:nvPr>
            <p:ph type="title"/>
          </p:nvPr>
        </p:nvSpPr>
        <p:spPr/>
        <p:txBody>
          <a:bodyPr/>
          <a:lstStyle/>
          <a:p>
            <a:r>
              <a:rPr lang="en-US" altLang="en-US"/>
              <a:t>2012 Addendum</a:t>
            </a:r>
          </a:p>
        </p:txBody>
      </p:sp>
      <p:sp>
        <p:nvSpPr>
          <p:cNvPr id="259077" name="Text Box 5">
            <a:extLst>
              <a:ext uri="{FF2B5EF4-FFF2-40B4-BE49-F238E27FC236}">
                <a16:creationId xmlns:a16="http://schemas.microsoft.com/office/drawing/2014/main" id="{8817C8C3-B172-9EF9-8B0E-4CA8EB6D93A6}"/>
              </a:ext>
            </a:extLst>
          </p:cNvPr>
          <p:cNvSpPr txBox="1">
            <a:spLocks noChangeArrowheads="1"/>
          </p:cNvSpPr>
          <p:nvPr/>
        </p:nvSpPr>
        <p:spPr bwMode="auto">
          <a:xfrm>
            <a:off x="457200" y="1219200"/>
            <a:ext cx="8229600" cy="2978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endParaRPr lang="en-US" altLang="en-US" sz="2100"/>
          </a:p>
          <a:p>
            <a:r>
              <a:rPr lang="en-US" altLang="en-US" sz="2100"/>
              <a:t>“Why is acceleration expected this century when past data shows none?”</a:t>
            </a:r>
            <a:br>
              <a:rPr lang="en-US" altLang="en-US" sz="2100"/>
            </a:br>
            <a:endParaRPr lang="en-US" altLang="en-US" sz="2100"/>
          </a:p>
          <a:p>
            <a:r>
              <a:rPr lang="en-US" altLang="en-US" sz="2100"/>
              <a:t>“The question of whether or not SLR is currently accelerating is a valid question…”</a:t>
            </a:r>
            <a:br>
              <a:rPr lang="en-US" altLang="en-US" sz="2100"/>
            </a:br>
            <a:endParaRPr lang="en-US" altLang="en-US" sz="2100"/>
          </a:p>
          <a:p>
            <a:r>
              <a:rPr lang="en-US" altLang="en-US" sz="2100"/>
              <a:t>“...unclear from the existing data if the expected acceleration has begun.”</a:t>
            </a:r>
          </a:p>
          <a:p>
            <a:br>
              <a:rPr lang="en-US" altLang="en-US" sz="2100"/>
            </a:br>
            <a:endParaRPr lang="en-US" altLang="en-US" sz="2100"/>
          </a:p>
        </p:txBody>
      </p:sp>
      <p:sp>
        <p:nvSpPr>
          <p:cNvPr id="259078" name="Text Box 6">
            <a:extLst>
              <a:ext uri="{FF2B5EF4-FFF2-40B4-BE49-F238E27FC236}">
                <a16:creationId xmlns:a16="http://schemas.microsoft.com/office/drawing/2014/main" id="{2AE57321-9C60-771A-7C0A-116165808D94}"/>
              </a:ext>
            </a:extLst>
          </p:cNvPr>
          <p:cNvSpPr txBox="1">
            <a:spLocks noChangeArrowheads="1"/>
          </p:cNvSpPr>
          <p:nvPr/>
        </p:nvSpPr>
        <p:spPr bwMode="auto">
          <a:xfrm>
            <a:off x="533400" y="3962400"/>
            <a:ext cx="8077200" cy="2282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en-US" altLang="en-US" sz="2400"/>
              <a:t>The addendum admitted to no errors, and didn't modify the 39" forecast by even one inch!</a:t>
            </a:r>
          </a:p>
          <a:p>
            <a:endParaRPr lang="en-US" altLang="en-US" sz="2400"/>
          </a:p>
          <a:p>
            <a:r>
              <a:rPr lang="en-US" altLang="en-US" sz="2400"/>
              <a:t>In 2010 the Panel thought sea-level rise had accelerated. In 2012 they knew it had not. Yet they still stubbornly projected the same 39". That's politics, not science!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9078"/>
                                        </p:tgtEl>
                                        <p:attrNameLst>
                                          <p:attrName>style.visibility</p:attrName>
                                        </p:attrNameLst>
                                      </p:cBhvr>
                                      <p:to>
                                        <p:strVal val="visible"/>
                                      </p:to>
                                    </p:set>
                                    <p:animEffect transition="in" filter="fade">
                                      <p:cBhvr>
                                        <p:cTn id="7" dur="1000"/>
                                        <p:tgtEl>
                                          <p:spTgt spid="259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078"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a:extLst>
              <a:ext uri="{FF2B5EF4-FFF2-40B4-BE49-F238E27FC236}">
                <a16:creationId xmlns:a16="http://schemas.microsoft.com/office/drawing/2014/main" id="{5FB72D23-0A68-364D-D7A5-FC7159BB4B43}"/>
              </a:ext>
            </a:extLst>
          </p:cNvPr>
          <p:cNvSpPr>
            <a:spLocks noGrp="1"/>
          </p:cNvSpPr>
          <p:nvPr>
            <p:ph type="title"/>
          </p:nvPr>
        </p:nvSpPr>
        <p:spPr>
          <a:xfrm>
            <a:off x="457200" y="228600"/>
            <a:ext cx="8229600" cy="960438"/>
          </a:xfrm>
        </p:spPr>
        <p:txBody>
          <a:bodyPr/>
          <a:lstStyle/>
          <a:p>
            <a:r>
              <a:rPr lang="en-US" altLang="en-US"/>
              <a:t>P.S. -</a:t>
            </a:r>
          </a:p>
        </p:txBody>
      </p:sp>
      <p:sp>
        <p:nvSpPr>
          <p:cNvPr id="233476" name="Text Box 4">
            <a:extLst>
              <a:ext uri="{FF2B5EF4-FFF2-40B4-BE49-F238E27FC236}">
                <a16:creationId xmlns:a16="http://schemas.microsoft.com/office/drawing/2014/main" id="{53A3AEB0-EF36-F62A-6447-FCAD76780331}"/>
              </a:ext>
            </a:extLst>
          </p:cNvPr>
          <p:cNvSpPr txBox="1">
            <a:spLocks noChangeArrowheads="1"/>
          </p:cNvSpPr>
          <p:nvPr/>
        </p:nvSpPr>
        <p:spPr bwMode="auto">
          <a:xfrm>
            <a:off x="685800" y="1524000"/>
            <a:ext cx="7924800" cy="5221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en-US" altLang="en-US" sz="2800" i="0"/>
              <a:t>There’s been a lot of silliness in the news lately, seeking to gin up concern over sea level rise:</a:t>
            </a:r>
          </a:p>
          <a:p>
            <a:pPr algn="l">
              <a:spcBef>
                <a:spcPct val="50000"/>
              </a:spcBef>
            </a:pPr>
            <a:endParaRPr lang="en-US" altLang="en-US" sz="2800" i="0"/>
          </a:p>
          <a:p>
            <a:pPr algn="l">
              <a:spcBef>
                <a:spcPct val="50000"/>
              </a:spcBef>
            </a:pPr>
            <a:r>
              <a:rPr lang="en-US" altLang="en-US" sz="2800" i="0"/>
              <a:t>A “hotspot” of acceleration along the NE U.S. coast?</a:t>
            </a:r>
          </a:p>
          <a:p>
            <a:pPr algn="l">
              <a:spcBef>
                <a:spcPct val="50000"/>
              </a:spcBef>
            </a:pPr>
            <a:endParaRPr lang="en-US" altLang="en-US" sz="2800" i="0"/>
          </a:p>
          <a:p>
            <a:pPr algn="l">
              <a:spcBef>
                <a:spcPct val="50000"/>
              </a:spcBef>
            </a:pPr>
            <a:r>
              <a:rPr lang="en-US" altLang="en-US" sz="2800" i="0"/>
              <a:t>Greenland ice melting?</a:t>
            </a:r>
          </a:p>
          <a:p>
            <a:pPr algn="l">
              <a:spcBef>
                <a:spcPct val="50000"/>
              </a:spcBef>
            </a:pPr>
            <a:endParaRPr lang="en-US" altLang="en-US" sz="2800" i="0"/>
          </a:p>
          <a:p>
            <a:pPr algn="l">
              <a:spcBef>
                <a:spcPct val="50000"/>
              </a:spcBef>
            </a:pPr>
            <a:r>
              <a:rPr lang="en-US" altLang="en-US" sz="2800" i="0"/>
              <a:t>If anyone has questions about such things, please don’t hesitate to ask.</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500" name="Text Box 4">
            <a:extLst>
              <a:ext uri="{FF2B5EF4-FFF2-40B4-BE49-F238E27FC236}">
                <a16:creationId xmlns:a16="http://schemas.microsoft.com/office/drawing/2014/main" id="{DC836E9E-65B7-7033-2FBE-4C845918BEF3}"/>
              </a:ext>
            </a:extLst>
          </p:cNvPr>
          <p:cNvSpPr txBox="1">
            <a:spLocks noChangeArrowheads="1"/>
          </p:cNvSpPr>
          <p:nvPr/>
        </p:nvSpPr>
        <p:spPr bwMode="auto">
          <a:xfrm>
            <a:off x="228600" y="228600"/>
            <a:ext cx="876300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spcBef>
                <a:spcPct val="50000"/>
              </a:spcBef>
            </a:pPr>
            <a:r>
              <a:rPr lang="en-US" altLang="en-US" sz="2800" b="1"/>
              <a:t>Tom’s questions…</a:t>
            </a:r>
          </a:p>
        </p:txBody>
      </p:sp>
      <p:sp>
        <p:nvSpPr>
          <p:cNvPr id="234501" name="Text Box 5">
            <a:extLst>
              <a:ext uri="{FF2B5EF4-FFF2-40B4-BE49-F238E27FC236}">
                <a16:creationId xmlns:a16="http://schemas.microsoft.com/office/drawing/2014/main" id="{FCA3D6D6-275F-4EBC-89F2-ACC9F6D0267B}"/>
              </a:ext>
            </a:extLst>
          </p:cNvPr>
          <p:cNvSpPr txBox="1">
            <a:spLocks noChangeArrowheads="1"/>
          </p:cNvSpPr>
          <p:nvPr/>
        </p:nvSpPr>
        <p:spPr bwMode="auto">
          <a:xfrm>
            <a:off x="304800" y="838200"/>
            <a:ext cx="8610600" cy="566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Aft>
                <a:spcPct val="50000"/>
              </a:spcAft>
            </a:pPr>
            <a:r>
              <a:rPr lang="en-US" altLang="en-US" sz="2400"/>
              <a:t>Is SLR accelerating?    </a:t>
            </a:r>
            <a:r>
              <a:rPr lang="en-US" altLang="en-US" sz="2400" i="0"/>
              <a:t>No.</a:t>
            </a:r>
          </a:p>
          <a:p>
            <a:pPr algn="l">
              <a:spcAft>
                <a:spcPct val="50000"/>
              </a:spcAft>
            </a:pPr>
            <a:r>
              <a:rPr lang="en-US" altLang="en-US" sz="2400"/>
              <a:t>Is it true that 98% of the scientists agree that it is?   </a:t>
            </a:r>
            <a:r>
              <a:rPr lang="en-US" altLang="en-US" sz="2400" i="0"/>
              <a:t>No.</a:t>
            </a:r>
            <a:br>
              <a:rPr lang="en-US" altLang="en-US" sz="2400" i="0"/>
            </a:br>
            <a:r>
              <a:rPr lang="en-US" altLang="en-US" sz="2400" i="0">
                <a:latin typeface="Courier New" panose="02070309020205020404" pitchFamily="49" charset="0"/>
                <a:hlinkClick r:id="rId2"/>
              </a:rPr>
              <a:t>http://tinyurl.com/Clim97pct</a:t>
            </a:r>
            <a:r>
              <a:rPr lang="en-US" altLang="en-US" sz="2400">
                <a:latin typeface="Courier New" panose="02070309020205020404" pitchFamily="49" charset="0"/>
              </a:rPr>
              <a:t> </a:t>
            </a:r>
            <a:br>
              <a:rPr lang="en-US" altLang="en-US" sz="2400">
                <a:latin typeface="Courier New" panose="02070309020205020404" pitchFamily="49" charset="0"/>
              </a:rPr>
            </a:br>
            <a:r>
              <a:rPr lang="en-US" altLang="en-US" sz="2000" i="0"/>
              <a:t>(97 responses used from survey of 10,257 Earth Scientists, &amp; wrong questions!)</a:t>
            </a:r>
          </a:p>
          <a:p>
            <a:pPr algn="l">
              <a:spcAft>
                <a:spcPct val="50000"/>
              </a:spcAft>
            </a:pPr>
            <a:r>
              <a:rPr lang="en-US" altLang="en-US" sz="2400"/>
              <a:t>What is a denier?   </a:t>
            </a:r>
            <a:r>
              <a:rPr lang="en-US" altLang="en-US" sz="2400" i="0"/>
              <a:t>That’s a reference to Holocaust Deniers.</a:t>
            </a:r>
          </a:p>
          <a:p>
            <a:pPr algn="l">
              <a:spcAft>
                <a:spcPct val="50000"/>
              </a:spcAft>
            </a:pPr>
            <a:r>
              <a:rPr lang="en-US" altLang="en-US" sz="2400"/>
              <a:t>And why have we been labeled that by Dr. Orin Pilkey etc.?   </a:t>
            </a:r>
            <a:r>
              <a:rPr lang="en-US" altLang="en-US" sz="2400" i="0"/>
              <a:t>It’s not about science, it’s about ideology.</a:t>
            </a:r>
          </a:p>
          <a:p>
            <a:pPr algn="l">
              <a:spcAft>
                <a:spcPct val="50000"/>
              </a:spcAft>
            </a:pPr>
            <a:r>
              <a:rPr lang="en-US" altLang="en-US" sz="2400"/>
              <a:t>Is the climate getting warmer?  </a:t>
            </a:r>
            <a:r>
              <a:rPr lang="en-US" altLang="en-US" sz="2400" i="0"/>
              <a:t> Not lately – global temperatures have plateaued since Clinton Administration.</a:t>
            </a:r>
            <a:endParaRPr lang="en-US" altLang="en-US" sz="2400"/>
          </a:p>
          <a:p>
            <a:pPr algn="l">
              <a:spcAft>
                <a:spcPct val="50000"/>
              </a:spcAft>
            </a:pPr>
            <a:r>
              <a:rPr lang="en-US" altLang="en-US" sz="2400"/>
              <a:t>Is CO2 the cause?  </a:t>
            </a:r>
            <a:r>
              <a:rPr lang="en-US" altLang="en-US" sz="2400" i="0"/>
              <a:t> Modest contribution (fraction of a degree).</a:t>
            </a:r>
            <a:endParaRPr lang="en-US" altLang="en-US" sz="2400"/>
          </a:p>
          <a:p>
            <a:pPr algn="l">
              <a:spcAft>
                <a:spcPct val="50000"/>
              </a:spcAft>
            </a:pPr>
            <a:r>
              <a:rPr lang="en-US" altLang="en-US" sz="2400"/>
              <a:t>Is all the ice melting?   </a:t>
            </a:r>
            <a:r>
              <a:rPr lang="en-US" altLang="en-US" sz="2400" i="0"/>
              <a:t>No.</a:t>
            </a:r>
          </a:p>
          <a:p>
            <a:pPr algn="l"/>
            <a:r>
              <a:rPr lang="en-US" altLang="en-US" sz="2400"/>
              <a:t>When ice melts, do the oceans rise?  </a:t>
            </a:r>
            <a:r>
              <a:rPr lang="en-US" altLang="en-US" sz="2400" i="0"/>
              <a:t> Grounded: yes,  floating: no.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34501">
                                            <p:txEl>
                                              <p:pRg st="0" end="0"/>
                                            </p:txEl>
                                          </p:spTgt>
                                        </p:tgtEl>
                                        <p:attrNameLst>
                                          <p:attrName>style.visibility</p:attrName>
                                        </p:attrNameLst>
                                      </p:cBhvr>
                                      <p:to>
                                        <p:strVal val="visible"/>
                                      </p:to>
                                    </p:set>
                                    <p:animEffect transition="in" filter="fade">
                                      <p:cBhvr>
                                        <p:cTn id="7" dur="500"/>
                                        <p:tgtEl>
                                          <p:spTgt spid="23450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34501">
                                            <p:txEl>
                                              <p:pRg st="1" end="1"/>
                                            </p:txEl>
                                          </p:spTgt>
                                        </p:tgtEl>
                                        <p:attrNameLst>
                                          <p:attrName>style.visibility</p:attrName>
                                        </p:attrNameLst>
                                      </p:cBhvr>
                                      <p:to>
                                        <p:strVal val="visible"/>
                                      </p:to>
                                    </p:set>
                                    <p:animEffect transition="in" filter="fade">
                                      <p:cBhvr>
                                        <p:cTn id="12" dur="500"/>
                                        <p:tgtEl>
                                          <p:spTgt spid="23450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34501">
                                            <p:txEl>
                                              <p:pRg st="2" end="2"/>
                                            </p:txEl>
                                          </p:spTgt>
                                        </p:tgtEl>
                                        <p:attrNameLst>
                                          <p:attrName>style.visibility</p:attrName>
                                        </p:attrNameLst>
                                      </p:cBhvr>
                                      <p:to>
                                        <p:strVal val="visible"/>
                                      </p:to>
                                    </p:set>
                                    <p:animEffect transition="in" filter="fade">
                                      <p:cBhvr>
                                        <p:cTn id="17" dur="500"/>
                                        <p:tgtEl>
                                          <p:spTgt spid="23450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34501">
                                            <p:txEl>
                                              <p:pRg st="3" end="3"/>
                                            </p:txEl>
                                          </p:spTgt>
                                        </p:tgtEl>
                                        <p:attrNameLst>
                                          <p:attrName>style.visibility</p:attrName>
                                        </p:attrNameLst>
                                      </p:cBhvr>
                                      <p:to>
                                        <p:strVal val="visible"/>
                                      </p:to>
                                    </p:set>
                                    <p:animEffect transition="in" filter="fade">
                                      <p:cBhvr>
                                        <p:cTn id="22" dur="500"/>
                                        <p:tgtEl>
                                          <p:spTgt spid="23450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34501">
                                            <p:txEl>
                                              <p:pRg st="4" end="4"/>
                                            </p:txEl>
                                          </p:spTgt>
                                        </p:tgtEl>
                                        <p:attrNameLst>
                                          <p:attrName>style.visibility</p:attrName>
                                        </p:attrNameLst>
                                      </p:cBhvr>
                                      <p:to>
                                        <p:strVal val="visible"/>
                                      </p:to>
                                    </p:set>
                                    <p:animEffect transition="in" filter="fade">
                                      <p:cBhvr>
                                        <p:cTn id="27" dur="500"/>
                                        <p:tgtEl>
                                          <p:spTgt spid="23450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34501">
                                            <p:txEl>
                                              <p:pRg st="5" end="5"/>
                                            </p:txEl>
                                          </p:spTgt>
                                        </p:tgtEl>
                                        <p:attrNameLst>
                                          <p:attrName>style.visibility</p:attrName>
                                        </p:attrNameLst>
                                      </p:cBhvr>
                                      <p:to>
                                        <p:strVal val="visible"/>
                                      </p:to>
                                    </p:set>
                                    <p:animEffect transition="in" filter="fade">
                                      <p:cBhvr>
                                        <p:cTn id="32" dur="500"/>
                                        <p:tgtEl>
                                          <p:spTgt spid="234501">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34501">
                                            <p:txEl>
                                              <p:pRg st="6" end="6"/>
                                            </p:txEl>
                                          </p:spTgt>
                                        </p:tgtEl>
                                        <p:attrNameLst>
                                          <p:attrName>style.visibility</p:attrName>
                                        </p:attrNameLst>
                                      </p:cBhvr>
                                      <p:to>
                                        <p:strVal val="visible"/>
                                      </p:to>
                                    </p:set>
                                    <p:animEffect transition="in" filter="fade">
                                      <p:cBhvr>
                                        <p:cTn id="37" dur="500"/>
                                        <p:tgtEl>
                                          <p:spTgt spid="234501">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234501">
                                            <p:txEl>
                                              <p:pRg st="7" end="7"/>
                                            </p:txEl>
                                          </p:spTgt>
                                        </p:tgtEl>
                                        <p:attrNameLst>
                                          <p:attrName>style.visibility</p:attrName>
                                        </p:attrNameLst>
                                      </p:cBhvr>
                                      <p:to>
                                        <p:strVal val="visible"/>
                                      </p:to>
                                    </p:set>
                                    <p:animEffect transition="in" filter="fade">
                                      <p:cBhvr>
                                        <p:cTn id="42" dur="500"/>
                                        <p:tgtEl>
                                          <p:spTgt spid="23450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FA2B9-7339-2560-BBAA-5706DF5948BE}"/>
              </a:ext>
            </a:extLst>
          </p:cNvPr>
          <p:cNvSpPr>
            <a:spLocks noGrp="1"/>
          </p:cNvSpPr>
          <p:nvPr>
            <p:ph type="ctrTitle" idx="4294967295"/>
          </p:nvPr>
        </p:nvSpPr>
        <p:spPr>
          <a:xfrm>
            <a:off x="990600" y="914400"/>
            <a:ext cx="7467600" cy="1470025"/>
          </a:xfrm>
        </p:spPr>
        <p:txBody>
          <a:bodyPr>
            <a:normAutofit/>
          </a:bodyPr>
          <a:lstStyle/>
          <a:p>
            <a:pPr eaLnBrk="1" hangingPunct="1"/>
            <a:r>
              <a:rPr lang="en-US" altLang="en-US" sz="3600"/>
              <a:t>What everyone should know about  “Global Warming” &amp; Sea-Level Rise</a:t>
            </a:r>
            <a:br>
              <a:rPr lang="en-US" altLang="en-US" sz="4000"/>
            </a:br>
            <a:endParaRPr lang="en-US" altLang="en-US" sz="4000"/>
          </a:p>
        </p:txBody>
      </p:sp>
      <p:sp>
        <p:nvSpPr>
          <p:cNvPr id="203779" name="Subtitle 2">
            <a:extLst>
              <a:ext uri="{FF2B5EF4-FFF2-40B4-BE49-F238E27FC236}">
                <a16:creationId xmlns:a16="http://schemas.microsoft.com/office/drawing/2014/main" id="{31311D4C-8E6B-39DC-D97F-F9E88D99B0A8}"/>
              </a:ext>
            </a:extLst>
          </p:cNvPr>
          <p:cNvSpPr>
            <a:spLocks noGrp="1"/>
          </p:cNvSpPr>
          <p:nvPr>
            <p:ph type="subTitle" idx="4294967295"/>
          </p:nvPr>
        </p:nvSpPr>
        <p:spPr>
          <a:xfrm>
            <a:off x="762000" y="2057400"/>
            <a:ext cx="7772400" cy="4495800"/>
          </a:xfrm>
        </p:spPr>
        <p:txBody>
          <a:bodyPr/>
          <a:lstStyle/>
          <a:p>
            <a:pPr marL="0" indent="0" algn="ctr" eaLnBrk="1" hangingPunct="1">
              <a:lnSpc>
                <a:spcPct val="90000"/>
              </a:lnSpc>
              <a:buFont typeface="Calibri" panose="020F0502020204030204" pitchFamily="34" charset="0"/>
              <a:buNone/>
            </a:pPr>
            <a:endParaRPr lang="en-US" altLang="en-US" i="1">
              <a:solidFill>
                <a:srgbClr val="FFFFFF"/>
              </a:solidFill>
            </a:endParaRPr>
          </a:p>
          <a:p>
            <a:pPr marL="0" indent="0" algn="ctr" eaLnBrk="1" hangingPunct="1">
              <a:lnSpc>
                <a:spcPct val="90000"/>
              </a:lnSpc>
              <a:buFont typeface="Calibri" panose="020F0502020204030204" pitchFamily="34" charset="0"/>
              <a:buNone/>
            </a:pPr>
            <a:r>
              <a:rPr lang="en-US" altLang="en-US">
                <a:solidFill>
                  <a:srgbClr val="FFFFFF"/>
                </a:solidFill>
              </a:rPr>
              <a:t>By Dave Burton</a:t>
            </a:r>
          </a:p>
          <a:p>
            <a:pPr marL="0" indent="0" algn="ctr" eaLnBrk="1" hangingPunct="1">
              <a:lnSpc>
                <a:spcPct val="90000"/>
              </a:lnSpc>
              <a:buFont typeface="Calibri" panose="020F0502020204030204" pitchFamily="34" charset="0"/>
              <a:buNone/>
            </a:pPr>
            <a:r>
              <a:rPr lang="en-US" altLang="en-US" sz="2400">
                <a:solidFill>
                  <a:srgbClr val="FFFFFF"/>
                </a:solidFill>
              </a:rPr>
              <a:t>Member, North Carolina Sea Level Rise Impact Study Advisory Committee,</a:t>
            </a:r>
          </a:p>
          <a:p>
            <a:pPr marL="0" indent="0" algn="ctr" eaLnBrk="1" hangingPunct="1">
              <a:lnSpc>
                <a:spcPct val="90000"/>
              </a:lnSpc>
              <a:buFont typeface="Calibri" panose="020F0502020204030204" pitchFamily="34" charset="0"/>
              <a:buNone/>
            </a:pPr>
            <a:r>
              <a:rPr lang="en-US" altLang="en-US" sz="2400"/>
              <a:t>IPCC AR5 Working Group 1 Expert Reviewer</a:t>
            </a:r>
          </a:p>
          <a:p>
            <a:pPr marL="0" indent="0" algn="ctr" eaLnBrk="1" hangingPunct="1">
              <a:lnSpc>
                <a:spcPct val="90000"/>
              </a:lnSpc>
              <a:buFont typeface="Calibri" panose="020F0502020204030204" pitchFamily="34" charset="0"/>
              <a:buNone/>
            </a:pPr>
            <a:endParaRPr lang="en-US" altLang="en-US" i="1">
              <a:solidFill>
                <a:srgbClr val="FFFFFF"/>
              </a:solidFill>
            </a:endParaRPr>
          </a:p>
          <a:p>
            <a:pPr marL="0" indent="0" algn="ctr" eaLnBrk="1" hangingPunct="1">
              <a:lnSpc>
                <a:spcPct val="90000"/>
              </a:lnSpc>
              <a:buFont typeface="Calibri" panose="020F0502020204030204" pitchFamily="34" charset="0"/>
              <a:buNone/>
            </a:pPr>
            <a:r>
              <a:rPr lang="en-US" altLang="en-US" i="1">
                <a:solidFill>
                  <a:srgbClr val="FFFFFF"/>
                </a:solidFill>
              </a:rPr>
              <a:t>Currituck, NC  July 27, 2012</a:t>
            </a:r>
          </a:p>
          <a:p>
            <a:pPr marL="0" indent="0" algn="ctr" eaLnBrk="1" hangingPunct="1">
              <a:lnSpc>
                <a:spcPct val="90000"/>
              </a:lnSpc>
              <a:buFont typeface="Calibri" panose="020F0502020204030204" pitchFamily="34" charset="0"/>
              <a:buNone/>
            </a:pPr>
            <a:endParaRPr lang="en-US" altLang="en-US" i="1">
              <a:solidFill>
                <a:srgbClr val="FFFFFF"/>
              </a:solidFill>
            </a:endParaRPr>
          </a:p>
          <a:p>
            <a:pPr marL="0" indent="0" algn="ctr" eaLnBrk="1" hangingPunct="1">
              <a:lnSpc>
                <a:spcPct val="90000"/>
              </a:lnSpc>
              <a:buFont typeface="Calibri" panose="020F0502020204030204" pitchFamily="34" charset="0"/>
              <a:buNone/>
            </a:pPr>
            <a:r>
              <a:rPr lang="en-US" altLang="en-US" sz="2800"/>
              <a:t>(updated 9/9/2014)</a:t>
            </a:r>
          </a:p>
        </p:txBody>
      </p:sp>
    </p:spTree>
  </p:cSld>
  <p:clrMapOvr>
    <a:masterClrMapping/>
  </p:clrMapOvr>
</p:sld>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159806</TotalTime>
  <Words>3111</Words>
  <Application>Microsoft Office PowerPoint</Application>
  <PresentationFormat>On-screen Show (4:3)</PresentationFormat>
  <Paragraphs>328</Paragraphs>
  <Slides>61</Slides>
  <Notes>41</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61</vt:i4>
      </vt:variant>
    </vt:vector>
  </HeadingPairs>
  <TitlesOfParts>
    <vt:vector size="67" baseType="lpstr">
      <vt:lpstr>Calibri</vt:lpstr>
      <vt:lpstr>Courier New</vt:lpstr>
      <vt:lpstr>Wingdings</vt:lpstr>
      <vt:lpstr>Arial</vt:lpstr>
      <vt:lpstr>Times New Roman</vt:lpstr>
      <vt:lpstr>Office Theme</vt:lpstr>
      <vt:lpstr>What everyone should know about  “Global Warming” &amp; Sea-Level Rise </vt:lpstr>
      <vt:lpstr>“Carbon pollution”</vt:lpstr>
      <vt:lpstr>CO2 levels are up ~100 ppm</vt:lpstr>
      <vt:lpstr>What does “carbon pollution” do to plants?</vt:lpstr>
      <vt:lpstr>What does “carbon pollution” do to plants?</vt:lpstr>
      <vt:lpstr>What does “carbon pollution” do to sea level?</vt:lpstr>
      <vt:lpstr>Key concept:  Acceleration</vt:lpstr>
      <vt:lpstr>What does “carbon pollution” do to sea level?</vt:lpstr>
      <vt:lpstr>Tide gauges show no acceleration</vt:lpstr>
      <vt:lpstr>Tide gauges show no acceleration</vt:lpstr>
      <vt:lpstr>PowerPoint Presentation</vt:lpstr>
      <vt:lpstr>Tide gauges show no acceleration</vt:lpstr>
      <vt:lpstr>Satellites show no acceleration</vt:lpstr>
      <vt:lpstr>PowerPoint Presentation</vt:lpstr>
      <vt:lpstr>PowerPoint Presentation</vt:lpstr>
      <vt:lpstr>The Danger: Planning or Regulation?</vt:lpstr>
      <vt:lpstr>The Danger: Planning or Regulation?</vt:lpstr>
      <vt:lpstr>The Danger: Planning or Regulation?</vt:lpstr>
      <vt:lpstr>Claim:</vt:lpstr>
      <vt:lpstr>Climate misinformation is rampant</vt:lpstr>
      <vt:lpstr>Climate misinformation is rampant</vt:lpstr>
      <vt:lpstr>Climate misinformation is rampant</vt:lpstr>
      <vt:lpstr>http://www.aip.org/history/climate/othergas.htm</vt:lpstr>
      <vt:lpstr>Confirmation Bias</vt:lpstr>
      <vt:lpstr>Confirmation Bias</vt:lpstr>
      <vt:lpstr>PowerPoint Presentation</vt:lpstr>
      <vt:lpstr>NOAA’s list of 159 GLOSS-LTT tide gauges</vt:lpstr>
      <vt:lpstr>PowerPoint Presentation</vt:lpstr>
      <vt:lpstr>* Geographical weighting – how far apart for independence?</vt:lpstr>
      <vt:lpstr>* Geographical weighting – how far apart for independence?</vt:lpstr>
      <vt:lpstr>* Geographical weighting – how far apart for independence?</vt:lpstr>
      <vt:lpstr>PowerPoint Presentation</vt:lpstr>
      <vt:lpstr>IPCC AR4  (2007) (the fine print)</vt:lpstr>
      <vt:lpstr>John Daly</vt:lpstr>
      <vt:lpstr>PowerPoint Presentation</vt:lpstr>
      <vt:lpstr>PowerPoint Presentation</vt:lpstr>
      <vt:lpstr>Why Duck?</vt:lpstr>
      <vt:lpstr>CRC Science Panel Report</vt:lpstr>
      <vt:lpstr>PowerPoint Presentation</vt:lpstr>
      <vt:lpstr>Summary</vt:lpstr>
      <vt:lpstr>PowerPoint Presentation</vt:lpstr>
      <vt:lpstr>No measurable acceleration to date</vt:lpstr>
      <vt:lpstr>PowerPoint Presentation</vt:lpstr>
      <vt:lpstr>IPCC’s Third Assessment Report (2001)    “observational finding of no acceleration in sea level rise during the 20th century.”</vt:lpstr>
      <vt:lpstr>So, where do alarmists get their projected acceleration?</vt:lpstr>
      <vt:lpstr>So, where do alarmists get their projected acceleration?</vt:lpstr>
      <vt:lpstr>Church and White (2006)</vt:lpstr>
      <vt:lpstr>Church and White (2006)</vt:lpstr>
      <vt:lpstr>Church and White (2009)</vt:lpstr>
      <vt:lpstr>Acceleration myth</vt:lpstr>
      <vt:lpstr>“the Science Panel believes that the Rahmstorf method is robust and 1.4 meters a reasonable upper limit for projected rise.”    [2010 NC SLR AR, p.11]</vt:lpstr>
      <vt:lpstr>PowerPoint Presentation</vt:lpstr>
      <vt:lpstr>PowerPoint Presentation</vt:lpstr>
      <vt:lpstr>PowerPoint Presentation</vt:lpstr>
      <vt:lpstr>“the Science Panel believes that the Rahmstorf method is robust and 1.4 meters a reasonable upper limit for projected rise.”    [2010 NC SLR AR, p.11]</vt:lpstr>
      <vt:lpstr>PowerPoint Presentation</vt:lpstr>
      <vt:lpstr>PowerPoint Presentation</vt:lpstr>
      <vt:lpstr>2012 Addendum</vt:lpstr>
      <vt:lpstr>P.S. -</vt:lpstr>
      <vt:lpstr>PowerPoint Presentation</vt:lpstr>
      <vt:lpstr>What everyone should know about  “Global Warming” &amp; Sea-Level Rise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Climate Debrief</dc:title>
  <dc:creator>Dave</dc:creator>
  <cp:lastModifiedBy>Dave Burton</cp:lastModifiedBy>
  <cp:revision>151</cp:revision>
  <dcterms:created xsi:type="dcterms:W3CDTF">2011-09-12T19:04:07Z</dcterms:created>
  <dcterms:modified xsi:type="dcterms:W3CDTF">2026-10-05T23:58:58Z</dcterms:modified>
</cp:coreProperties>
</file>